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4" r:id="rId26"/>
    <p:sldId id="286" r:id="rId27"/>
    <p:sldId id="288" r:id="rId28"/>
    <p:sldId id="289" r:id="rId29"/>
    <p:sldId id="291" r:id="rId30"/>
    <p:sldId id="314" r:id="rId31"/>
    <p:sldId id="292" r:id="rId32"/>
    <p:sldId id="293" r:id="rId33"/>
    <p:sldId id="294" r:id="rId34"/>
    <p:sldId id="295" r:id="rId35"/>
    <p:sldId id="296" r:id="rId36"/>
    <p:sldId id="297" r:id="rId37"/>
    <p:sldId id="298" r:id="rId38"/>
    <p:sldId id="299" r:id="rId39"/>
    <p:sldId id="300" r:id="rId40"/>
    <p:sldId id="301" r:id="rId41"/>
    <p:sldId id="303" r:id="rId42"/>
    <p:sldId id="305" r:id="rId43"/>
    <p:sldId id="306" r:id="rId44"/>
    <p:sldId id="315" r:id="rId45"/>
    <p:sldId id="316" r:id="rId46"/>
    <p:sldId id="304" r:id="rId47"/>
    <p:sldId id="325" r:id="rId48"/>
    <p:sldId id="307" r:id="rId49"/>
    <p:sldId id="308" r:id="rId50"/>
    <p:sldId id="319" r:id="rId51"/>
    <p:sldId id="320" r:id="rId52"/>
    <p:sldId id="321" r:id="rId53"/>
    <p:sldId id="310" r:id="rId54"/>
    <p:sldId id="311" r:id="rId55"/>
    <p:sldId id="323" r:id="rId56"/>
    <p:sldId id="322" r:id="rId57"/>
    <p:sldId id="324" r:id="rId58"/>
    <p:sldId id="313"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7" autoAdjust="0"/>
    <p:restoredTop sz="94660"/>
  </p:normalViewPr>
  <p:slideViewPr>
    <p:cSldViewPr snapToGrid="0">
      <p:cViewPr varScale="1">
        <p:scale>
          <a:sx n="74" d="100"/>
          <a:sy n="74" d="100"/>
        </p:scale>
        <p:origin x="57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E5724F-1CA3-4D9A-9461-93B4F98CC0C5}"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0BBEE-06A7-4864-8CB1-7B0023A3B27A}" type="slidenum">
              <a:rPr lang="en-US" smtClean="0"/>
              <a:t>‹#›</a:t>
            </a:fld>
            <a:endParaRPr lang="en-US"/>
          </a:p>
        </p:txBody>
      </p:sp>
    </p:spTree>
    <p:extLst>
      <p:ext uri="{BB962C8B-B14F-4D97-AF65-F5344CB8AC3E}">
        <p14:creationId xmlns:p14="http://schemas.microsoft.com/office/powerpoint/2010/main" val="4029547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E5724F-1CA3-4D9A-9461-93B4F98CC0C5}"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0BBEE-06A7-4864-8CB1-7B0023A3B27A}" type="slidenum">
              <a:rPr lang="en-US" smtClean="0"/>
              <a:t>‹#›</a:t>
            </a:fld>
            <a:endParaRPr lang="en-US"/>
          </a:p>
        </p:txBody>
      </p:sp>
    </p:spTree>
    <p:extLst>
      <p:ext uri="{BB962C8B-B14F-4D97-AF65-F5344CB8AC3E}">
        <p14:creationId xmlns:p14="http://schemas.microsoft.com/office/powerpoint/2010/main" val="1956282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E5724F-1CA3-4D9A-9461-93B4F98CC0C5}"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0BBEE-06A7-4864-8CB1-7B0023A3B27A}" type="slidenum">
              <a:rPr lang="en-US" smtClean="0"/>
              <a:t>‹#›</a:t>
            </a:fld>
            <a:endParaRPr lang="en-US"/>
          </a:p>
        </p:txBody>
      </p:sp>
    </p:spTree>
    <p:extLst>
      <p:ext uri="{BB962C8B-B14F-4D97-AF65-F5344CB8AC3E}">
        <p14:creationId xmlns:p14="http://schemas.microsoft.com/office/powerpoint/2010/main" val="2270948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E5724F-1CA3-4D9A-9461-93B4F98CC0C5}"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0BBEE-06A7-4864-8CB1-7B0023A3B27A}" type="slidenum">
              <a:rPr lang="en-US" smtClean="0"/>
              <a:t>‹#›</a:t>
            </a:fld>
            <a:endParaRPr lang="en-US"/>
          </a:p>
        </p:txBody>
      </p:sp>
    </p:spTree>
    <p:extLst>
      <p:ext uri="{BB962C8B-B14F-4D97-AF65-F5344CB8AC3E}">
        <p14:creationId xmlns:p14="http://schemas.microsoft.com/office/powerpoint/2010/main" val="551365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E5724F-1CA3-4D9A-9461-93B4F98CC0C5}"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0BBEE-06A7-4864-8CB1-7B0023A3B27A}" type="slidenum">
              <a:rPr lang="en-US" smtClean="0"/>
              <a:t>‹#›</a:t>
            </a:fld>
            <a:endParaRPr lang="en-US"/>
          </a:p>
        </p:txBody>
      </p:sp>
    </p:spTree>
    <p:extLst>
      <p:ext uri="{BB962C8B-B14F-4D97-AF65-F5344CB8AC3E}">
        <p14:creationId xmlns:p14="http://schemas.microsoft.com/office/powerpoint/2010/main" val="3770700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E5724F-1CA3-4D9A-9461-93B4F98CC0C5}" type="datetimeFigureOut">
              <a:rPr lang="en-US" smtClean="0"/>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0BBEE-06A7-4864-8CB1-7B0023A3B27A}" type="slidenum">
              <a:rPr lang="en-US" smtClean="0"/>
              <a:t>‹#›</a:t>
            </a:fld>
            <a:endParaRPr lang="en-US"/>
          </a:p>
        </p:txBody>
      </p:sp>
    </p:spTree>
    <p:extLst>
      <p:ext uri="{BB962C8B-B14F-4D97-AF65-F5344CB8AC3E}">
        <p14:creationId xmlns:p14="http://schemas.microsoft.com/office/powerpoint/2010/main" val="2044810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E5724F-1CA3-4D9A-9461-93B4F98CC0C5}" type="datetimeFigureOut">
              <a:rPr lang="en-US" smtClean="0"/>
              <a:t>11/16/2016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C0BBEE-06A7-4864-8CB1-7B0023A3B27A}" type="slidenum">
              <a:rPr lang="en-US" smtClean="0"/>
              <a:t>‹#›</a:t>
            </a:fld>
            <a:endParaRPr lang="en-US"/>
          </a:p>
        </p:txBody>
      </p:sp>
    </p:spTree>
    <p:extLst>
      <p:ext uri="{BB962C8B-B14F-4D97-AF65-F5344CB8AC3E}">
        <p14:creationId xmlns:p14="http://schemas.microsoft.com/office/powerpoint/2010/main" val="1387016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E5724F-1CA3-4D9A-9461-93B4F98CC0C5}" type="datetimeFigureOut">
              <a:rPr lang="en-US" smtClean="0"/>
              <a:t>11/16/2016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C0BBEE-06A7-4864-8CB1-7B0023A3B27A}" type="slidenum">
              <a:rPr lang="en-US" smtClean="0"/>
              <a:t>‹#›</a:t>
            </a:fld>
            <a:endParaRPr lang="en-US"/>
          </a:p>
        </p:txBody>
      </p:sp>
    </p:spTree>
    <p:extLst>
      <p:ext uri="{BB962C8B-B14F-4D97-AF65-F5344CB8AC3E}">
        <p14:creationId xmlns:p14="http://schemas.microsoft.com/office/powerpoint/2010/main" val="2991389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E5724F-1CA3-4D9A-9461-93B4F98CC0C5}" type="datetimeFigureOut">
              <a:rPr lang="en-US" smtClean="0"/>
              <a:t>11/16/2016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C0BBEE-06A7-4864-8CB1-7B0023A3B27A}" type="slidenum">
              <a:rPr lang="en-US" smtClean="0"/>
              <a:t>‹#›</a:t>
            </a:fld>
            <a:endParaRPr lang="en-US"/>
          </a:p>
        </p:txBody>
      </p:sp>
    </p:spTree>
    <p:extLst>
      <p:ext uri="{BB962C8B-B14F-4D97-AF65-F5344CB8AC3E}">
        <p14:creationId xmlns:p14="http://schemas.microsoft.com/office/powerpoint/2010/main" val="3355467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E5724F-1CA3-4D9A-9461-93B4F98CC0C5}" type="datetimeFigureOut">
              <a:rPr lang="en-US" smtClean="0"/>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0BBEE-06A7-4864-8CB1-7B0023A3B27A}" type="slidenum">
              <a:rPr lang="en-US" smtClean="0"/>
              <a:t>‹#›</a:t>
            </a:fld>
            <a:endParaRPr lang="en-US"/>
          </a:p>
        </p:txBody>
      </p:sp>
    </p:spTree>
    <p:extLst>
      <p:ext uri="{BB962C8B-B14F-4D97-AF65-F5344CB8AC3E}">
        <p14:creationId xmlns:p14="http://schemas.microsoft.com/office/powerpoint/2010/main" val="1037210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E5724F-1CA3-4D9A-9461-93B4F98CC0C5}" type="datetimeFigureOut">
              <a:rPr lang="en-US" smtClean="0"/>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0BBEE-06A7-4864-8CB1-7B0023A3B27A}" type="slidenum">
              <a:rPr lang="en-US" smtClean="0"/>
              <a:t>‹#›</a:t>
            </a:fld>
            <a:endParaRPr lang="en-US"/>
          </a:p>
        </p:txBody>
      </p:sp>
    </p:spTree>
    <p:extLst>
      <p:ext uri="{BB962C8B-B14F-4D97-AF65-F5344CB8AC3E}">
        <p14:creationId xmlns:p14="http://schemas.microsoft.com/office/powerpoint/2010/main" val="1408208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E5724F-1CA3-4D9A-9461-93B4F98CC0C5}" type="datetimeFigureOut">
              <a:rPr lang="en-US" smtClean="0"/>
              <a:t>11/16/2016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C0BBEE-06A7-4864-8CB1-7B0023A3B27A}" type="slidenum">
              <a:rPr lang="en-US" smtClean="0"/>
              <a:t>‹#›</a:t>
            </a:fld>
            <a:endParaRPr lang="en-US"/>
          </a:p>
        </p:txBody>
      </p:sp>
    </p:spTree>
    <p:extLst>
      <p:ext uri="{BB962C8B-B14F-4D97-AF65-F5344CB8AC3E}">
        <p14:creationId xmlns:p14="http://schemas.microsoft.com/office/powerpoint/2010/main" val="1765698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hyperlink" Target="https://en.wikipedia.org/wiki/Bone_resorption" TargetMode="External"/><Relationship Id="rId13" Type="http://schemas.openxmlformats.org/officeDocument/2006/relationships/image" Target="../media/image34.png"/><Relationship Id="rId3" Type="http://schemas.openxmlformats.org/officeDocument/2006/relationships/hyperlink" Target="https://en.wikipedia.org/wiki/Bone_tissue" TargetMode="External"/><Relationship Id="rId7" Type="http://schemas.openxmlformats.org/officeDocument/2006/relationships/hyperlink" Target="https://en.wikipedia.org/wiki/Skeleton" TargetMode="External"/><Relationship Id="rId12" Type="http://schemas.openxmlformats.org/officeDocument/2006/relationships/image" Target="../media/image33.png"/><Relationship Id="rId2" Type="http://schemas.openxmlformats.org/officeDocument/2006/relationships/hyperlink" Target="https://en.wikipedia.org/wiki/Bone_cell" TargetMode="External"/><Relationship Id="rId1" Type="http://schemas.openxmlformats.org/officeDocument/2006/relationships/slideLayout" Target="../slideLayouts/slideLayout2.xml"/><Relationship Id="rId6" Type="http://schemas.openxmlformats.org/officeDocument/2006/relationships/hyperlink" Target="https://en.wikipedia.org/wiki/Vertebrate" TargetMode="External"/><Relationship Id="rId11" Type="http://schemas.openxmlformats.org/officeDocument/2006/relationships/hyperlink" Target="https://en.wikipedia.org/wiki/Bone_formation" TargetMode="External"/><Relationship Id="rId5" Type="http://schemas.openxmlformats.org/officeDocument/2006/relationships/hyperlink" Target="https://en.wikipedia.org/wiki/Bone" TargetMode="External"/><Relationship Id="rId10" Type="http://schemas.openxmlformats.org/officeDocument/2006/relationships/hyperlink" Target="https://en.wikipedia.org/wiki/Cell_nucleus" TargetMode="External"/><Relationship Id="rId4" Type="http://schemas.openxmlformats.org/officeDocument/2006/relationships/hyperlink" Target="https://en.wikipedia.org/wiki/Bone_remodeling" TargetMode="External"/><Relationship Id="rId9" Type="http://schemas.openxmlformats.org/officeDocument/2006/relationships/hyperlink" Target="https://en.wikipedia.org/wiki/Cell_(biology)"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800" b="1" baseline="-25000" dirty="0"/>
              <a:t>Bones and Skeletal Tissues</a:t>
            </a:r>
          </a:p>
        </p:txBody>
      </p:sp>
      <p:sp>
        <p:nvSpPr>
          <p:cNvPr id="3" name="Subtitle 2"/>
          <p:cNvSpPr>
            <a:spLocks noGrp="1"/>
          </p:cNvSpPr>
          <p:nvPr>
            <p:ph type="subTitle" idx="1"/>
          </p:nvPr>
        </p:nvSpPr>
        <p:spPr>
          <a:xfrm>
            <a:off x="1524000" y="3924013"/>
            <a:ext cx="9144000" cy="1655762"/>
          </a:xfrm>
        </p:spPr>
        <p:txBody>
          <a:bodyPr/>
          <a:lstStyle/>
          <a:p>
            <a:r>
              <a:rPr lang="en-US" dirty="0" smtClean="0">
                <a:solidFill>
                  <a:schemeClr val="bg2">
                    <a:lumMod val="75000"/>
                  </a:schemeClr>
                </a:solidFill>
              </a:rPr>
              <a:t>Prepared by I </a:t>
            </a:r>
            <a:r>
              <a:rPr lang="en-US" dirty="0" err="1" smtClean="0">
                <a:solidFill>
                  <a:schemeClr val="bg2">
                    <a:lumMod val="75000"/>
                  </a:schemeClr>
                </a:solidFill>
              </a:rPr>
              <a:t>Gede</a:t>
            </a:r>
            <a:r>
              <a:rPr lang="en-US" dirty="0" smtClean="0">
                <a:solidFill>
                  <a:schemeClr val="bg2">
                    <a:lumMod val="75000"/>
                  </a:schemeClr>
                </a:solidFill>
              </a:rPr>
              <a:t> </a:t>
            </a:r>
            <a:r>
              <a:rPr lang="en-US" dirty="0" err="1" smtClean="0">
                <a:solidFill>
                  <a:schemeClr val="bg2">
                    <a:lumMod val="75000"/>
                  </a:schemeClr>
                </a:solidFill>
              </a:rPr>
              <a:t>Purnawinadi</a:t>
            </a:r>
            <a:r>
              <a:rPr lang="en-US" dirty="0" smtClean="0">
                <a:solidFill>
                  <a:schemeClr val="bg2">
                    <a:lumMod val="75000"/>
                  </a:schemeClr>
                </a:solidFill>
              </a:rPr>
              <a:t>, S.</a:t>
            </a:r>
            <a:r>
              <a:rPr lang="en-US" dirty="0" err="1" smtClean="0">
                <a:solidFill>
                  <a:schemeClr val="bg2">
                    <a:lumMod val="75000"/>
                  </a:schemeClr>
                </a:solidFill>
              </a:rPr>
              <a:t>Kep</a:t>
            </a:r>
            <a:r>
              <a:rPr lang="en-US" dirty="0" smtClean="0">
                <a:solidFill>
                  <a:schemeClr val="bg2">
                    <a:lumMod val="75000"/>
                  </a:schemeClr>
                </a:solidFill>
              </a:rPr>
              <a:t>.,</a:t>
            </a:r>
            <a:r>
              <a:rPr lang="en-US" dirty="0" err="1" smtClean="0">
                <a:solidFill>
                  <a:schemeClr val="bg2">
                    <a:lumMod val="75000"/>
                  </a:schemeClr>
                </a:solidFill>
              </a:rPr>
              <a:t>M.Kes</a:t>
            </a:r>
            <a:r>
              <a:rPr lang="en-US" dirty="0" smtClean="0">
                <a:solidFill>
                  <a:schemeClr val="bg2">
                    <a:lumMod val="75000"/>
                  </a:schemeClr>
                </a:solidFill>
              </a:rPr>
              <a:t>.</a:t>
            </a:r>
            <a:endParaRPr lang="en-US" dirty="0">
              <a:solidFill>
                <a:schemeClr val="bg2">
                  <a:lumMod val="75000"/>
                </a:schemeClr>
              </a:solidFill>
            </a:endParaRPr>
          </a:p>
        </p:txBody>
      </p:sp>
    </p:spTree>
    <p:extLst>
      <p:ext uri="{BB962C8B-B14F-4D97-AF65-F5344CB8AC3E}">
        <p14:creationId xmlns:p14="http://schemas.microsoft.com/office/powerpoint/2010/main" val="334470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Bone Structure</a:t>
            </a:r>
            <a:endParaRPr lang="en-US" b="1" dirty="0"/>
          </a:p>
        </p:txBody>
      </p:sp>
      <p:sp>
        <p:nvSpPr>
          <p:cNvPr id="5" name="Content Placeholder 4"/>
          <p:cNvSpPr>
            <a:spLocks noGrp="1"/>
          </p:cNvSpPr>
          <p:nvPr>
            <p:ph idx="1"/>
          </p:nvPr>
        </p:nvSpPr>
        <p:spPr/>
        <p:txBody>
          <a:bodyPr/>
          <a:lstStyle/>
          <a:p>
            <a:r>
              <a:rPr lang="en-US" dirty="0" smtClean="0"/>
              <a:t>Because they contain </a:t>
            </a:r>
            <a:r>
              <a:rPr lang="en-US" u="sng" dirty="0" smtClean="0"/>
              <a:t>various types of tissue</a:t>
            </a:r>
            <a:r>
              <a:rPr lang="en-US" dirty="0" smtClean="0"/>
              <a:t>, </a:t>
            </a:r>
            <a:r>
              <a:rPr lang="en-US" u="sng" dirty="0" smtClean="0"/>
              <a:t>bones are org</a:t>
            </a:r>
            <a:r>
              <a:rPr lang="en-US" dirty="0" smtClean="0"/>
              <a:t>ans. (Recall that an </a:t>
            </a:r>
            <a:r>
              <a:rPr lang="en-US" b="1" dirty="0" smtClean="0"/>
              <a:t>organ</a:t>
            </a:r>
            <a:r>
              <a:rPr lang="en-US" dirty="0" smtClean="0"/>
              <a:t> </a:t>
            </a:r>
            <a:r>
              <a:rPr lang="en-US" u="sng" dirty="0" smtClean="0"/>
              <a:t>contains several different tissues</a:t>
            </a:r>
            <a:r>
              <a:rPr lang="en-US" dirty="0" smtClean="0"/>
              <a:t>.) </a:t>
            </a:r>
          </a:p>
          <a:p>
            <a:r>
              <a:rPr lang="en-US" dirty="0" smtClean="0"/>
              <a:t>Although bone (osseous) tissue dominates bones, they also contain </a:t>
            </a:r>
            <a:r>
              <a:rPr lang="en-US" u="sng" dirty="0" smtClean="0"/>
              <a:t>nervous tissue </a:t>
            </a:r>
            <a:r>
              <a:rPr lang="en-US" dirty="0" smtClean="0"/>
              <a:t>in their nerves, </a:t>
            </a:r>
            <a:r>
              <a:rPr lang="en-US" u="sng" dirty="0" smtClean="0"/>
              <a:t>cartilage</a:t>
            </a:r>
            <a:r>
              <a:rPr lang="en-US" dirty="0" smtClean="0"/>
              <a:t> in their articular cartilages, </a:t>
            </a:r>
            <a:r>
              <a:rPr lang="en-US" u="sng" dirty="0" smtClean="0"/>
              <a:t>fibrous connective tissue </a:t>
            </a:r>
            <a:r>
              <a:rPr lang="en-US" dirty="0" smtClean="0"/>
              <a:t>lining their cavities, and </a:t>
            </a:r>
            <a:r>
              <a:rPr lang="en-US" u="sng" dirty="0" smtClean="0"/>
              <a:t>muscle</a:t>
            </a:r>
            <a:r>
              <a:rPr lang="en-US" dirty="0" smtClean="0"/>
              <a:t> and </a:t>
            </a:r>
            <a:r>
              <a:rPr lang="en-US" u="sng" dirty="0" smtClean="0"/>
              <a:t>epithelial tissues</a:t>
            </a:r>
            <a:r>
              <a:rPr lang="en-US" dirty="0" smtClean="0"/>
              <a:t> in their blood vessels. </a:t>
            </a:r>
          </a:p>
          <a:p>
            <a:r>
              <a:rPr lang="en-US" dirty="0" smtClean="0"/>
              <a:t>We will consider bone structure at three levels: </a:t>
            </a:r>
            <a:r>
              <a:rPr lang="en-US" b="1" dirty="0" smtClean="0"/>
              <a:t>gross, microscopic, </a:t>
            </a:r>
            <a:r>
              <a:rPr lang="en-US" dirty="0" smtClean="0"/>
              <a:t>and</a:t>
            </a:r>
            <a:r>
              <a:rPr lang="en-US" b="1" dirty="0" smtClean="0"/>
              <a:t> chemical.</a:t>
            </a:r>
            <a:br>
              <a:rPr lang="en-US" b="1" dirty="0" smtClean="0"/>
            </a:br>
            <a:endParaRPr lang="en-US" b="1" dirty="0"/>
          </a:p>
        </p:txBody>
      </p:sp>
    </p:spTree>
    <p:extLst>
      <p:ext uri="{BB962C8B-B14F-4D97-AF65-F5344CB8AC3E}">
        <p14:creationId xmlns:p14="http://schemas.microsoft.com/office/powerpoint/2010/main" val="14911116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Gross Anatomy</a:t>
            </a:r>
            <a:endParaRPr lang="en-US" b="1" dirty="0"/>
          </a:p>
        </p:txBody>
      </p:sp>
      <p:sp>
        <p:nvSpPr>
          <p:cNvPr id="6" name="AutoShape 4" descr="table-06-01.jpg"/>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smtClean="0"/>
              <a:t>Bone Textures: </a:t>
            </a:r>
            <a:r>
              <a:rPr lang="en-US" b="1" dirty="0" smtClean="0"/>
              <a:t>Compact</a:t>
            </a:r>
            <a:r>
              <a:rPr lang="en-US" dirty="0" smtClean="0"/>
              <a:t> and </a:t>
            </a:r>
            <a:r>
              <a:rPr lang="en-US" b="1" dirty="0" smtClean="0"/>
              <a:t>Spongy Bone</a:t>
            </a:r>
          </a:p>
          <a:p>
            <a:r>
              <a:rPr lang="en-US" dirty="0" smtClean="0"/>
              <a:t>Every bone has a </a:t>
            </a:r>
            <a:r>
              <a:rPr lang="en-US" u="sng" dirty="0" smtClean="0"/>
              <a:t>dense outer layer that looks smooth and solid </a:t>
            </a:r>
            <a:r>
              <a:rPr lang="en-US" dirty="0" smtClean="0"/>
              <a:t>to the naked eye. </a:t>
            </a:r>
          </a:p>
          <a:p>
            <a:r>
              <a:rPr lang="en-US" dirty="0" smtClean="0"/>
              <a:t>This </a:t>
            </a:r>
            <a:r>
              <a:rPr lang="en-US" u="sng" dirty="0" smtClean="0"/>
              <a:t>external layer </a:t>
            </a:r>
            <a:r>
              <a:rPr lang="en-US" dirty="0" smtClean="0"/>
              <a:t>is </a:t>
            </a:r>
            <a:r>
              <a:rPr lang="en-US" b="1" dirty="0" smtClean="0"/>
              <a:t>compact bone</a:t>
            </a:r>
            <a:r>
              <a:rPr lang="en-US" dirty="0" smtClean="0"/>
              <a:t>. </a:t>
            </a:r>
            <a:r>
              <a:rPr lang="en-US" u="sng" dirty="0" smtClean="0"/>
              <a:t>Internal</a:t>
            </a:r>
            <a:r>
              <a:rPr lang="en-US" dirty="0" smtClean="0"/>
              <a:t> to this is </a:t>
            </a:r>
            <a:r>
              <a:rPr lang="en-US" b="1" dirty="0" smtClean="0"/>
              <a:t>spongy bone</a:t>
            </a:r>
            <a:r>
              <a:rPr lang="en-US" dirty="0" smtClean="0"/>
              <a:t> (also called </a:t>
            </a:r>
            <a:r>
              <a:rPr lang="en-US" u="sng" dirty="0" err="1" smtClean="0"/>
              <a:t>cancellous</a:t>
            </a:r>
            <a:r>
              <a:rPr lang="en-US" u="sng" dirty="0" smtClean="0"/>
              <a:t> bone</a:t>
            </a:r>
            <a:r>
              <a:rPr lang="en-US" dirty="0" smtClean="0"/>
              <a:t>), a </a:t>
            </a:r>
            <a:r>
              <a:rPr lang="en-US" u="sng" dirty="0" smtClean="0"/>
              <a:t>honeycomb of small needle-like or flat pieces</a:t>
            </a:r>
            <a:r>
              <a:rPr lang="en-US" dirty="0" smtClean="0"/>
              <a:t> called </a:t>
            </a:r>
            <a:r>
              <a:rPr lang="en-US" u="sng" dirty="0" err="1" smtClean="0"/>
              <a:t>trabeculae</a:t>
            </a:r>
            <a:r>
              <a:rPr lang="en-US" dirty="0" smtClean="0"/>
              <a:t> (</a:t>
            </a:r>
            <a:r>
              <a:rPr lang="en-US" dirty="0" err="1" smtClean="0"/>
              <a:t>trah</a:t>
            </a:r>
            <a:r>
              <a:rPr lang="en-US" dirty="0" smtClean="0"/>
              <a:t>-</a:t>
            </a:r>
            <a:r>
              <a:rPr lang="en-US" dirty="0" err="1" smtClean="0"/>
              <a:t>bek′u</a:t>
            </a:r>
            <a:r>
              <a:rPr lang="en-US" dirty="0" smtClean="0"/>
              <a:t>-le; “little beams”). </a:t>
            </a:r>
          </a:p>
          <a:p>
            <a:r>
              <a:rPr lang="en-US" dirty="0" smtClean="0"/>
              <a:t>In living bones the open spaces between </a:t>
            </a:r>
            <a:r>
              <a:rPr lang="en-US" dirty="0" err="1" smtClean="0"/>
              <a:t>trabeculae</a:t>
            </a:r>
            <a:r>
              <a:rPr lang="en-US" dirty="0" smtClean="0"/>
              <a:t> are filled with </a:t>
            </a:r>
            <a:r>
              <a:rPr lang="en-US" b="1" dirty="0" smtClean="0"/>
              <a:t>red or yellow bone marrow.</a:t>
            </a:r>
            <a:r>
              <a:rPr lang="en-US" dirty="0" smtClean="0"/>
              <a:t/>
            </a:r>
            <a:br>
              <a:rPr lang="en-US" dirty="0" smtClean="0"/>
            </a:br>
            <a:endParaRPr lang="en-US" b="1" dirty="0"/>
          </a:p>
        </p:txBody>
      </p:sp>
    </p:spTree>
    <p:extLst>
      <p:ext uri="{BB962C8B-B14F-4D97-AF65-F5344CB8AC3E}">
        <p14:creationId xmlns:p14="http://schemas.microsoft.com/office/powerpoint/2010/main" val="25497565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284408" y="249215"/>
            <a:ext cx="7656253" cy="6254616"/>
          </a:xfrm>
          <a:prstGeom prst="rect">
            <a:avLst/>
          </a:prstGeom>
        </p:spPr>
      </p:pic>
    </p:spTree>
    <p:extLst>
      <p:ext uri="{BB962C8B-B14F-4D97-AF65-F5344CB8AC3E}">
        <p14:creationId xmlns:p14="http://schemas.microsoft.com/office/powerpoint/2010/main" val="26137273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Structure of a Typical Long Bone</a:t>
            </a:r>
            <a:endParaRPr lang="en-US" b="1" dirty="0"/>
          </a:p>
        </p:txBody>
      </p:sp>
      <p:sp>
        <p:nvSpPr>
          <p:cNvPr id="3" name="Content Placeholder 2"/>
          <p:cNvSpPr>
            <a:spLocks noGrp="1"/>
          </p:cNvSpPr>
          <p:nvPr>
            <p:ph idx="1"/>
          </p:nvPr>
        </p:nvSpPr>
        <p:spPr/>
        <p:txBody>
          <a:bodyPr>
            <a:normAutofit fontScale="85000" lnSpcReduction="20000"/>
          </a:bodyPr>
          <a:lstStyle/>
          <a:p>
            <a:r>
              <a:rPr lang="en-US" dirty="0" smtClean="0"/>
              <a:t>With few exceptions, </a:t>
            </a:r>
            <a:r>
              <a:rPr lang="en-US" u="sng" dirty="0" smtClean="0"/>
              <a:t>all long bones have the same general structure.</a:t>
            </a:r>
          </a:p>
          <a:p>
            <a:pPr marL="0" indent="0">
              <a:buNone/>
            </a:pPr>
            <a:r>
              <a:rPr lang="en-US" b="1" dirty="0" smtClean="0"/>
              <a:t>Diaphysis. </a:t>
            </a:r>
            <a:r>
              <a:rPr lang="en-US" dirty="0" smtClean="0"/>
              <a:t>  </a:t>
            </a:r>
          </a:p>
          <a:p>
            <a:r>
              <a:rPr lang="en-US" dirty="0" smtClean="0"/>
              <a:t>A tubular </a:t>
            </a:r>
            <a:r>
              <a:rPr lang="en-US" b="1" dirty="0" smtClean="0"/>
              <a:t>diaphysis</a:t>
            </a:r>
            <a:r>
              <a:rPr lang="en-US" dirty="0" smtClean="0"/>
              <a:t> (di-</a:t>
            </a:r>
            <a:r>
              <a:rPr lang="en-US" dirty="0" err="1" smtClean="0"/>
              <a:t>af′ĭ</a:t>
            </a:r>
            <a:r>
              <a:rPr lang="en-US" dirty="0" smtClean="0"/>
              <a:t>-sis; </a:t>
            </a:r>
            <a:r>
              <a:rPr lang="en-US" u="sng" dirty="0" err="1" smtClean="0"/>
              <a:t>dia</a:t>
            </a:r>
            <a:r>
              <a:rPr lang="en-US" u="sng" dirty="0" smtClean="0"/>
              <a:t> = through, </a:t>
            </a:r>
            <a:r>
              <a:rPr lang="en-US" u="sng" dirty="0" err="1" smtClean="0"/>
              <a:t>physis</a:t>
            </a:r>
            <a:r>
              <a:rPr lang="en-US" u="sng" dirty="0" smtClean="0"/>
              <a:t> = growth</a:t>
            </a:r>
            <a:r>
              <a:rPr lang="en-US" dirty="0" smtClean="0"/>
              <a:t>), or shaft, forms the </a:t>
            </a:r>
            <a:r>
              <a:rPr lang="en-US" u="sng" dirty="0" smtClean="0"/>
              <a:t>long axis of the bone</a:t>
            </a:r>
            <a:r>
              <a:rPr lang="en-US" dirty="0" smtClean="0"/>
              <a:t>. </a:t>
            </a:r>
          </a:p>
          <a:p>
            <a:r>
              <a:rPr lang="en-US" dirty="0" smtClean="0"/>
              <a:t>It is constructed of a relatively thick collar of compact bone that surrounds a central </a:t>
            </a:r>
            <a:r>
              <a:rPr lang="en-US" b="1" dirty="0" smtClean="0"/>
              <a:t>medullary cavity</a:t>
            </a:r>
            <a:r>
              <a:rPr lang="en-US" dirty="0" smtClean="0"/>
              <a:t> (</a:t>
            </a:r>
            <a:r>
              <a:rPr lang="en-US" dirty="0" err="1" smtClean="0"/>
              <a:t>med′u</a:t>
            </a:r>
            <a:r>
              <a:rPr lang="en-US" dirty="0" smtClean="0"/>
              <a:t>-</a:t>
            </a:r>
            <a:r>
              <a:rPr lang="en-US" dirty="0" err="1" smtClean="0"/>
              <a:t>lar</a:t>
            </a:r>
            <a:r>
              <a:rPr lang="en-US" dirty="0" smtClean="0"/>
              <a:t>-e; “middle”) or marrow cavity. In adults, the medullary cavity </a:t>
            </a:r>
            <a:r>
              <a:rPr lang="en-US" u="sng" dirty="0" smtClean="0"/>
              <a:t>contains fat</a:t>
            </a:r>
            <a:r>
              <a:rPr lang="en-US" dirty="0" smtClean="0"/>
              <a:t> (</a:t>
            </a:r>
            <a:r>
              <a:rPr lang="en-US" u="sng" dirty="0" smtClean="0"/>
              <a:t>yellow marrow)</a:t>
            </a:r>
            <a:r>
              <a:rPr lang="en-US" dirty="0" smtClean="0"/>
              <a:t> and is called the </a:t>
            </a:r>
            <a:r>
              <a:rPr lang="en-US" b="1" dirty="0" smtClean="0"/>
              <a:t>yellow bone marrow cavity</a:t>
            </a:r>
            <a:r>
              <a:rPr lang="en-US" dirty="0" smtClean="0"/>
              <a:t>.</a:t>
            </a:r>
          </a:p>
          <a:p>
            <a:endParaRPr lang="en-US" dirty="0" smtClean="0"/>
          </a:p>
          <a:p>
            <a:pPr marL="0" indent="0">
              <a:buNone/>
            </a:pPr>
            <a:r>
              <a:rPr lang="en-US" b="1" dirty="0" smtClean="0"/>
              <a:t>Epiphyses</a:t>
            </a:r>
            <a:r>
              <a:rPr lang="en-US" dirty="0" smtClean="0"/>
              <a:t>   </a:t>
            </a:r>
          </a:p>
          <a:p>
            <a:r>
              <a:rPr lang="en-US" dirty="0" smtClean="0"/>
              <a:t>The </a:t>
            </a:r>
            <a:r>
              <a:rPr lang="en-US" b="1" dirty="0" smtClean="0"/>
              <a:t>epiphyses</a:t>
            </a:r>
            <a:r>
              <a:rPr lang="en-US" dirty="0" smtClean="0"/>
              <a:t> (e-</a:t>
            </a:r>
            <a:r>
              <a:rPr lang="en-US" dirty="0" err="1" smtClean="0"/>
              <a:t>pif′ĭ</a:t>
            </a:r>
            <a:r>
              <a:rPr lang="en-US" dirty="0" smtClean="0"/>
              <a:t>-</a:t>
            </a:r>
            <a:r>
              <a:rPr lang="en-US" dirty="0" err="1" smtClean="0"/>
              <a:t>sēz</a:t>
            </a:r>
            <a:r>
              <a:rPr lang="en-US" dirty="0" smtClean="0"/>
              <a:t>; singular: epiphysis) are </a:t>
            </a:r>
            <a:r>
              <a:rPr lang="en-US" u="sng" dirty="0" smtClean="0"/>
              <a:t>the bone ends </a:t>
            </a:r>
            <a:r>
              <a:rPr lang="en-US" dirty="0" smtClean="0"/>
              <a:t>(</a:t>
            </a:r>
            <a:r>
              <a:rPr lang="en-US" dirty="0" err="1" smtClean="0"/>
              <a:t>epi</a:t>
            </a:r>
            <a:r>
              <a:rPr lang="en-US" dirty="0" smtClean="0"/>
              <a:t> = upon). </a:t>
            </a:r>
          </a:p>
          <a:p>
            <a:r>
              <a:rPr lang="en-US" dirty="0" smtClean="0"/>
              <a:t>In many cases, they are </a:t>
            </a:r>
            <a:r>
              <a:rPr lang="en-US" u="sng" dirty="0" smtClean="0"/>
              <a:t>more expanded than the diaphysis</a:t>
            </a:r>
            <a:r>
              <a:rPr lang="en-US" dirty="0" smtClean="0"/>
              <a:t>. </a:t>
            </a:r>
            <a:r>
              <a:rPr lang="en-US" b="1" dirty="0" smtClean="0"/>
              <a:t>Compact bone</a:t>
            </a:r>
            <a:r>
              <a:rPr lang="en-US" dirty="0" smtClean="0"/>
              <a:t> forms the </a:t>
            </a:r>
            <a:r>
              <a:rPr lang="en-US" u="sng" dirty="0" smtClean="0"/>
              <a:t>exterior of epiphyses</a:t>
            </a:r>
            <a:r>
              <a:rPr lang="en-US" dirty="0" smtClean="0"/>
              <a:t>; their </a:t>
            </a:r>
            <a:r>
              <a:rPr lang="en-US" u="sng" dirty="0" smtClean="0"/>
              <a:t>interior contains </a:t>
            </a:r>
            <a:r>
              <a:rPr lang="en-US" b="1" dirty="0" smtClean="0"/>
              <a:t>spongy bone</a:t>
            </a:r>
            <a:r>
              <a:rPr lang="en-US" dirty="0" smtClean="0"/>
              <a:t>. </a:t>
            </a:r>
            <a:r>
              <a:rPr lang="en-US" u="sng" dirty="0" smtClean="0"/>
              <a:t> </a:t>
            </a:r>
            <a:endParaRPr lang="en-US" u="sng" dirty="0"/>
          </a:p>
        </p:txBody>
      </p:sp>
    </p:spTree>
    <p:extLst>
      <p:ext uri="{BB962C8B-B14F-4D97-AF65-F5344CB8AC3E}">
        <p14:creationId xmlns:p14="http://schemas.microsoft.com/office/powerpoint/2010/main" val="23371444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05362" y="399245"/>
            <a:ext cx="2987900" cy="6323527"/>
          </a:xfrm>
        </p:spPr>
        <p:txBody>
          <a:bodyPr>
            <a:normAutofit fontScale="77500" lnSpcReduction="20000"/>
          </a:bodyPr>
          <a:lstStyle/>
          <a:p>
            <a:pPr marL="0" indent="0">
              <a:buNone/>
            </a:pPr>
            <a:r>
              <a:rPr lang="en-US" b="1" dirty="0" smtClean="0"/>
              <a:t>The structure of a long bone (</a:t>
            </a:r>
            <a:r>
              <a:rPr lang="en-US" b="1" dirty="0" err="1" smtClean="0"/>
              <a:t>humerus</a:t>
            </a:r>
            <a:r>
              <a:rPr lang="en-US" b="1" dirty="0" smtClean="0"/>
              <a:t> of arm). </a:t>
            </a:r>
          </a:p>
          <a:p>
            <a:pPr marL="514350" indent="-514350">
              <a:buFont typeface="+mj-lt"/>
              <a:buAutoNum type="alphaLcParenR"/>
            </a:pPr>
            <a:r>
              <a:rPr lang="en-US" dirty="0" smtClean="0"/>
              <a:t>Anterior view with bone sectioned frontally to show the interior at the proximal end.</a:t>
            </a:r>
          </a:p>
          <a:p>
            <a:pPr marL="514350" indent="-514350">
              <a:buFont typeface="+mj-lt"/>
              <a:buAutoNum type="alphaLcParenR"/>
            </a:pPr>
            <a:r>
              <a:rPr lang="en-US" dirty="0" smtClean="0"/>
              <a:t>Enlarged view of spongy bone and compact bone of the epiphysis of (a). </a:t>
            </a:r>
            <a:endParaRPr lang="en-US" dirty="0"/>
          </a:p>
          <a:p>
            <a:pPr marL="514350" indent="-514350">
              <a:buFont typeface="+mj-lt"/>
              <a:buAutoNum type="alphaLcParenR"/>
            </a:pPr>
            <a:r>
              <a:rPr lang="en-US" dirty="0" smtClean="0"/>
              <a:t>Enlarged cross-sectional view of the shaft (diaphysis) of (a). Note that the external surface of the diaphysis is covered by </a:t>
            </a:r>
            <a:r>
              <a:rPr lang="en-US" dirty="0" err="1" smtClean="0"/>
              <a:t>periosteum</a:t>
            </a:r>
            <a:r>
              <a:rPr lang="en-US" dirty="0" smtClean="0"/>
              <a:t>, but the articular surface of the epiphysis is covered with hyaline cartilage.</a:t>
            </a:r>
            <a:endParaRPr lang="en-US" dirty="0"/>
          </a:p>
        </p:txBody>
      </p:sp>
      <p:pic>
        <p:nvPicPr>
          <p:cNvPr id="4" name="Picture 3"/>
          <p:cNvPicPr>
            <a:picLocks noChangeAspect="1"/>
          </p:cNvPicPr>
          <p:nvPr/>
        </p:nvPicPr>
        <p:blipFill>
          <a:blip r:embed="rId2"/>
          <a:stretch>
            <a:fillRect/>
          </a:stretch>
        </p:blipFill>
        <p:spPr>
          <a:xfrm>
            <a:off x="381000" y="174066"/>
            <a:ext cx="8560400" cy="6548706"/>
          </a:xfrm>
          <a:prstGeom prst="rect">
            <a:avLst/>
          </a:prstGeom>
        </p:spPr>
      </p:pic>
      <p:sp>
        <p:nvSpPr>
          <p:cNvPr id="5" name="Rounded Rectangle 4"/>
          <p:cNvSpPr/>
          <p:nvPr/>
        </p:nvSpPr>
        <p:spPr>
          <a:xfrm>
            <a:off x="283335" y="3361386"/>
            <a:ext cx="862885" cy="43788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83335" y="912253"/>
            <a:ext cx="862885" cy="43788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17038" y="5986529"/>
            <a:ext cx="862885" cy="43788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252433" y="5129011"/>
            <a:ext cx="862885" cy="43788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132748" y="513007"/>
            <a:ext cx="968063" cy="100669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5388491" y="4179193"/>
            <a:ext cx="862885" cy="43788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5388490" y="3367825"/>
            <a:ext cx="862885" cy="43788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27210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Structure of Short, Irregular, and Flat Bones</a:t>
            </a:r>
            <a:endParaRPr lang="en-US" b="1" dirty="0"/>
          </a:p>
        </p:txBody>
      </p:sp>
      <p:sp>
        <p:nvSpPr>
          <p:cNvPr id="3" name="Content Placeholder 2"/>
          <p:cNvSpPr>
            <a:spLocks noGrp="1"/>
          </p:cNvSpPr>
          <p:nvPr>
            <p:ph idx="1"/>
          </p:nvPr>
        </p:nvSpPr>
        <p:spPr/>
        <p:txBody>
          <a:bodyPr/>
          <a:lstStyle/>
          <a:p>
            <a:r>
              <a:rPr lang="en-US" dirty="0" smtClean="0"/>
              <a:t>Short, irregular, and flat bones share a </a:t>
            </a:r>
            <a:r>
              <a:rPr lang="en-US" u="sng" dirty="0" smtClean="0"/>
              <a:t>simple design</a:t>
            </a:r>
            <a:r>
              <a:rPr lang="en-US" dirty="0" smtClean="0"/>
              <a:t>: They all consist of thin plates of </a:t>
            </a:r>
            <a:r>
              <a:rPr lang="en-US" u="sng" dirty="0" err="1" smtClean="0"/>
              <a:t>periosteum</a:t>
            </a:r>
            <a:r>
              <a:rPr lang="en-US" dirty="0" smtClean="0"/>
              <a:t>-covered </a:t>
            </a:r>
            <a:r>
              <a:rPr lang="en-US" b="1" dirty="0" smtClean="0"/>
              <a:t>compact bone </a:t>
            </a:r>
            <a:r>
              <a:rPr lang="en-US" u="sng" dirty="0" smtClean="0"/>
              <a:t>on the outside </a:t>
            </a:r>
            <a:r>
              <a:rPr lang="en-US" dirty="0" smtClean="0"/>
              <a:t>and </a:t>
            </a:r>
            <a:r>
              <a:rPr lang="en-US" u="sng" dirty="0" err="1" smtClean="0"/>
              <a:t>endosteum</a:t>
            </a:r>
            <a:r>
              <a:rPr lang="en-US" dirty="0" smtClean="0"/>
              <a:t>-covered </a:t>
            </a:r>
            <a:r>
              <a:rPr lang="en-US" b="1" dirty="0" smtClean="0"/>
              <a:t>spongy bone </a:t>
            </a:r>
            <a:r>
              <a:rPr lang="en-US" u="sng" dirty="0" smtClean="0"/>
              <a:t>within</a:t>
            </a:r>
            <a:r>
              <a:rPr lang="en-US" dirty="0" smtClean="0"/>
              <a:t>. </a:t>
            </a:r>
          </a:p>
          <a:p>
            <a:r>
              <a:rPr lang="en-US" dirty="0" smtClean="0"/>
              <a:t>However, these bones are </a:t>
            </a:r>
            <a:r>
              <a:rPr lang="en-US" u="sng" dirty="0" smtClean="0"/>
              <a:t>not cylindrical </a:t>
            </a:r>
            <a:r>
              <a:rPr lang="en-US" dirty="0" smtClean="0"/>
              <a:t>and so they </a:t>
            </a:r>
            <a:r>
              <a:rPr lang="en-US" u="sng" dirty="0" smtClean="0"/>
              <a:t>have no shaft or epiphyses</a:t>
            </a:r>
            <a:r>
              <a:rPr lang="en-US" dirty="0" smtClean="0"/>
              <a:t>. They contain </a:t>
            </a:r>
            <a:r>
              <a:rPr lang="en-US" u="sng" dirty="0" smtClean="0"/>
              <a:t>bone marrow </a:t>
            </a:r>
            <a:r>
              <a:rPr lang="en-US" dirty="0" smtClean="0"/>
              <a:t>(between their </a:t>
            </a:r>
            <a:r>
              <a:rPr lang="en-US" dirty="0" err="1" smtClean="0"/>
              <a:t>trabeculae</a:t>
            </a:r>
            <a:r>
              <a:rPr lang="en-US" dirty="0" smtClean="0"/>
              <a:t>), but no significant marrow cavity is present.</a:t>
            </a:r>
            <a:br>
              <a:rPr lang="en-US" dirty="0" smtClean="0"/>
            </a:br>
            <a:r>
              <a:rPr lang="en-US" dirty="0" smtClean="0"/>
              <a:t>   </a:t>
            </a:r>
            <a:br>
              <a:rPr lang="en-US" dirty="0" smtClean="0"/>
            </a:br>
            <a:endParaRPr lang="en-US" dirty="0"/>
          </a:p>
        </p:txBody>
      </p:sp>
    </p:spTree>
    <p:extLst>
      <p:ext uri="{BB962C8B-B14F-4D97-AF65-F5344CB8AC3E}">
        <p14:creationId xmlns:p14="http://schemas.microsoft.com/office/powerpoint/2010/main" val="11428057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Location of Hematopoietic Tissue in Bones</a:t>
            </a:r>
            <a:endParaRPr lang="en-US" b="1" dirty="0"/>
          </a:p>
        </p:txBody>
      </p:sp>
      <p:sp>
        <p:nvSpPr>
          <p:cNvPr id="3" name="Content Placeholder 2"/>
          <p:cNvSpPr>
            <a:spLocks noGrp="1"/>
          </p:cNvSpPr>
          <p:nvPr>
            <p:ph idx="1"/>
          </p:nvPr>
        </p:nvSpPr>
        <p:spPr/>
        <p:txBody>
          <a:bodyPr>
            <a:normAutofit fontScale="77500" lnSpcReduction="20000"/>
          </a:bodyPr>
          <a:lstStyle/>
          <a:p>
            <a:r>
              <a:rPr lang="en-US" b="1" dirty="0" smtClean="0"/>
              <a:t>Hematopoietic tissue</a:t>
            </a:r>
            <a:r>
              <a:rPr lang="en-US" dirty="0" smtClean="0"/>
              <a:t>, </a:t>
            </a:r>
            <a:r>
              <a:rPr lang="en-US" b="1" dirty="0" smtClean="0"/>
              <a:t>red marrow</a:t>
            </a:r>
            <a:r>
              <a:rPr lang="en-US" dirty="0" smtClean="0"/>
              <a:t>, is typically found </a:t>
            </a:r>
            <a:r>
              <a:rPr lang="en-US" u="sng" dirty="0" smtClean="0"/>
              <a:t>within the trabecular cavities of spongy bone </a:t>
            </a:r>
            <a:r>
              <a:rPr lang="en-US" dirty="0" smtClean="0"/>
              <a:t>of </a:t>
            </a:r>
            <a:r>
              <a:rPr lang="en-US" b="1" dirty="0" smtClean="0"/>
              <a:t>long bones </a:t>
            </a:r>
            <a:r>
              <a:rPr lang="en-US" dirty="0" smtClean="0"/>
              <a:t>and </a:t>
            </a:r>
            <a:r>
              <a:rPr lang="en-US" u="sng" dirty="0" smtClean="0"/>
              <a:t>in the </a:t>
            </a:r>
            <a:r>
              <a:rPr lang="en-US" u="sng" dirty="0" err="1" smtClean="0"/>
              <a:t>diploë</a:t>
            </a:r>
            <a:r>
              <a:rPr lang="en-US" u="sng" dirty="0" smtClean="0"/>
              <a:t> </a:t>
            </a:r>
            <a:r>
              <a:rPr lang="en-US" dirty="0" smtClean="0"/>
              <a:t>of </a:t>
            </a:r>
            <a:r>
              <a:rPr lang="en-US" b="1" dirty="0" smtClean="0"/>
              <a:t>flat bones</a:t>
            </a:r>
            <a:r>
              <a:rPr lang="en-US" dirty="0" smtClean="0"/>
              <a:t>. For this reason, both these cavities are often referred to as </a:t>
            </a:r>
            <a:r>
              <a:rPr lang="en-US" u="sng" dirty="0" smtClean="0"/>
              <a:t>red marrow cavities</a:t>
            </a:r>
            <a:r>
              <a:rPr lang="en-US" dirty="0" smtClean="0"/>
              <a:t>. </a:t>
            </a:r>
          </a:p>
          <a:p>
            <a:r>
              <a:rPr lang="en-US" dirty="0" smtClean="0"/>
              <a:t>In </a:t>
            </a:r>
            <a:r>
              <a:rPr lang="en-US" u="sng" dirty="0" smtClean="0"/>
              <a:t>newborn infants</a:t>
            </a:r>
            <a:r>
              <a:rPr lang="en-US" dirty="0" smtClean="0"/>
              <a:t>, the </a:t>
            </a:r>
            <a:r>
              <a:rPr lang="en-US" u="sng" dirty="0" smtClean="0"/>
              <a:t>medullary cavity of the diaphysis </a:t>
            </a:r>
            <a:r>
              <a:rPr lang="en-US" dirty="0" smtClean="0"/>
              <a:t>and </a:t>
            </a:r>
            <a:r>
              <a:rPr lang="en-US" u="sng" dirty="0" smtClean="0"/>
              <a:t>all areas of spongy bone</a:t>
            </a:r>
            <a:r>
              <a:rPr lang="en-US" dirty="0" smtClean="0"/>
              <a:t> contain </a:t>
            </a:r>
            <a:r>
              <a:rPr lang="en-US" b="1" dirty="0" smtClean="0"/>
              <a:t>red bone marrow</a:t>
            </a:r>
            <a:r>
              <a:rPr lang="en-US" dirty="0" smtClean="0"/>
              <a:t>. </a:t>
            </a:r>
          </a:p>
          <a:p>
            <a:r>
              <a:rPr lang="en-US" dirty="0" smtClean="0"/>
              <a:t>In most </a:t>
            </a:r>
            <a:r>
              <a:rPr lang="en-US" u="sng" dirty="0" smtClean="0"/>
              <a:t>adult long bones</a:t>
            </a:r>
            <a:r>
              <a:rPr lang="en-US" dirty="0" smtClean="0"/>
              <a:t>, the fat-containing medullary cavity extends well into the epiphysis, and little red marrow is present in the spongy bone cavities. Hence, </a:t>
            </a:r>
            <a:r>
              <a:rPr lang="en-US" u="sng" dirty="0" smtClean="0"/>
              <a:t>blood cell production</a:t>
            </a:r>
            <a:r>
              <a:rPr lang="en-US" dirty="0" smtClean="0"/>
              <a:t> in adult long bones routinely occurs only in the </a:t>
            </a:r>
            <a:r>
              <a:rPr lang="en-US" u="sng" dirty="0" smtClean="0"/>
              <a:t>heads of the fem</a:t>
            </a:r>
            <a:r>
              <a:rPr lang="en-US" dirty="0" smtClean="0"/>
              <a:t>ur and </a:t>
            </a:r>
            <a:r>
              <a:rPr lang="en-US" u="sng" dirty="0" err="1" smtClean="0"/>
              <a:t>humerus</a:t>
            </a:r>
            <a:r>
              <a:rPr lang="en-US" u="sng" dirty="0" smtClean="0"/>
              <a:t> </a:t>
            </a:r>
            <a:r>
              <a:rPr lang="en-US" dirty="0" smtClean="0"/>
              <a:t>(the long bone of the arm). </a:t>
            </a:r>
          </a:p>
          <a:p>
            <a:r>
              <a:rPr lang="en-US" dirty="0" smtClean="0"/>
              <a:t>The </a:t>
            </a:r>
            <a:r>
              <a:rPr lang="en-US" u="sng" dirty="0" smtClean="0"/>
              <a:t>red marrow</a:t>
            </a:r>
            <a:r>
              <a:rPr lang="en-US" dirty="0" smtClean="0"/>
              <a:t> found in the </a:t>
            </a:r>
            <a:r>
              <a:rPr lang="en-US" u="sng" dirty="0" err="1" smtClean="0"/>
              <a:t>diploë</a:t>
            </a:r>
            <a:r>
              <a:rPr lang="en-US" dirty="0" smtClean="0"/>
              <a:t> of </a:t>
            </a:r>
            <a:r>
              <a:rPr lang="en-US" u="sng" dirty="0" smtClean="0"/>
              <a:t>flat bones </a:t>
            </a:r>
            <a:r>
              <a:rPr lang="en-US" dirty="0" smtClean="0"/>
              <a:t>(such as the sternum) and in s</a:t>
            </a:r>
            <a:r>
              <a:rPr lang="en-US" u="sng" dirty="0" smtClean="0"/>
              <a:t>ome irregular bones (such as the hip bone</a:t>
            </a:r>
            <a:r>
              <a:rPr lang="en-US" dirty="0" smtClean="0"/>
              <a:t>) is much </a:t>
            </a:r>
            <a:r>
              <a:rPr lang="en-US" u="sng" dirty="0" smtClean="0"/>
              <a:t>more active in hematopoiesis</a:t>
            </a:r>
            <a:r>
              <a:rPr lang="en-US" dirty="0" smtClean="0"/>
              <a:t>, and these are the sites routinely used for obtaining red marrow samples when problems with the blood-forming tissue are suspected. </a:t>
            </a:r>
          </a:p>
          <a:p>
            <a:r>
              <a:rPr lang="en-US" dirty="0" smtClean="0"/>
              <a:t>However, </a:t>
            </a:r>
            <a:r>
              <a:rPr lang="en-US" u="sng" dirty="0" smtClean="0"/>
              <a:t>yellow marrow </a:t>
            </a:r>
            <a:r>
              <a:rPr lang="en-US" dirty="0" smtClean="0"/>
              <a:t>in the medullary cavity </a:t>
            </a:r>
            <a:r>
              <a:rPr lang="en-US" u="sng" dirty="0" smtClean="0"/>
              <a:t>can revert to red marrow </a:t>
            </a:r>
            <a:r>
              <a:rPr lang="en-US" dirty="0" smtClean="0"/>
              <a:t>if a person becomes </a:t>
            </a:r>
            <a:r>
              <a:rPr lang="en-US" u="sng" dirty="0" smtClean="0"/>
              <a:t>very anemic </a:t>
            </a:r>
            <a:r>
              <a:rPr lang="en-US" dirty="0" smtClean="0"/>
              <a:t>and </a:t>
            </a:r>
            <a:r>
              <a:rPr lang="en-US" u="sng" dirty="0" smtClean="0"/>
              <a:t>needs enhanced red blood cell production</a:t>
            </a:r>
            <a:r>
              <a:rPr lang="en-US" dirty="0" smtClean="0"/>
              <a:t>.</a:t>
            </a:r>
            <a:endParaRPr lang="en-US" dirty="0"/>
          </a:p>
        </p:txBody>
      </p:sp>
    </p:spTree>
    <p:extLst>
      <p:ext uri="{BB962C8B-B14F-4D97-AF65-F5344CB8AC3E}">
        <p14:creationId xmlns:p14="http://schemas.microsoft.com/office/powerpoint/2010/main" val="11238956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530" y="257577"/>
            <a:ext cx="3656527" cy="6387921"/>
          </a:xfrm>
        </p:spPr>
        <p:txBody>
          <a:bodyPr>
            <a:normAutofit lnSpcReduction="10000"/>
          </a:bodyPr>
          <a:lstStyle/>
          <a:p>
            <a:pPr marL="0" indent="0">
              <a:buNone/>
            </a:pPr>
            <a:r>
              <a:rPr lang="en-US" b="1" dirty="0" smtClean="0"/>
              <a:t>Microscopic anatomy of compact bone. </a:t>
            </a:r>
          </a:p>
          <a:p>
            <a:pPr marL="514350" indent="-514350">
              <a:buFont typeface="+mj-lt"/>
              <a:buAutoNum type="alphaLcParenR"/>
            </a:pPr>
            <a:r>
              <a:rPr lang="en-US" dirty="0" smtClean="0"/>
              <a:t>Diagrammatic view of a pie-shaped segment of compact bone. </a:t>
            </a:r>
            <a:endParaRPr lang="en-US" dirty="0"/>
          </a:p>
          <a:p>
            <a:pPr marL="514350" indent="-514350">
              <a:buFont typeface="+mj-lt"/>
              <a:buAutoNum type="alphaLcParenR"/>
            </a:pPr>
            <a:r>
              <a:rPr lang="en-US" dirty="0" smtClean="0"/>
              <a:t>Close-up of a portion of one osteon. Note the position of osteocytes in the lacunae. </a:t>
            </a:r>
          </a:p>
          <a:p>
            <a:pPr marL="514350" indent="-514350">
              <a:buFont typeface="+mj-lt"/>
              <a:buAutoNum type="alphaLcParenR"/>
            </a:pPr>
            <a:r>
              <a:rPr lang="en-US" dirty="0" smtClean="0"/>
              <a:t>Photomicrograph of a cross-sectional view of an osteon (140×).</a:t>
            </a:r>
            <a:endParaRPr lang="en-US" dirty="0"/>
          </a:p>
        </p:txBody>
      </p:sp>
      <p:pic>
        <p:nvPicPr>
          <p:cNvPr id="4" name="Picture 3"/>
          <p:cNvPicPr>
            <a:picLocks noChangeAspect="1"/>
          </p:cNvPicPr>
          <p:nvPr/>
        </p:nvPicPr>
        <p:blipFill>
          <a:blip r:embed="rId2"/>
          <a:stretch>
            <a:fillRect/>
          </a:stretch>
        </p:blipFill>
        <p:spPr>
          <a:xfrm>
            <a:off x="4494727" y="0"/>
            <a:ext cx="7697273" cy="6858000"/>
          </a:xfrm>
          <a:prstGeom prst="rect">
            <a:avLst/>
          </a:prstGeom>
        </p:spPr>
      </p:pic>
    </p:spTree>
    <p:extLst>
      <p:ext uri="{BB962C8B-B14F-4D97-AF65-F5344CB8AC3E}">
        <p14:creationId xmlns:p14="http://schemas.microsoft.com/office/powerpoint/2010/main" val="16834707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Chemical Composition of Bone</a:t>
            </a:r>
            <a:endParaRPr lang="en-US" b="1" dirty="0"/>
          </a:p>
        </p:txBody>
      </p:sp>
      <p:sp>
        <p:nvSpPr>
          <p:cNvPr id="3" name="Content Placeholder 2"/>
          <p:cNvSpPr>
            <a:spLocks noGrp="1"/>
          </p:cNvSpPr>
          <p:nvPr>
            <p:ph idx="1"/>
          </p:nvPr>
        </p:nvSpPr>
        <p:spPr>
          <a:xfrm>
            <a:off x="838200" y="1825625"/>
            <a:ext cx="10515600" cy="4678206"/>
          </a:xfrm>
        </p:spPr>
        <p:txBody>
          <a:bodyPr>
            <a:normAutofit fontScale="92500" lnSpcReduction="20000"/>
          </a:bodyPr>
          <a:lstStyle/>
          <a:p>
            <a:pPr marL="0" indent="0">
              <a:buNone/>
            </a:pPr>
            <a:r>
              <a:rPr lang="en-US" dirty="0" smtClean="0"/>
              <a:t>Bone has both </a:t>
            </a:r>
            <a:r>
              <a:rPr lang="en-US" b="1" dirty="0" smtClean="0"/>
              <a:t>organic </a:t>
            </a:r>
            <a:r>
              <a:rPr lang="en-US" dirty="0" smtClean="0"/>
              <a:t>and </a:t>
            </a:r>
            <a:r>
              <a:rPr lang="en-US" b="1" dirty="0" smtClean="0"/>
              <a:t>inorganic</a:t>
            </a:r>
            <a:r>
              <a:rPr lang="en-US" dirty="0" smtClean="0"/>
              <a:t> components. </a:t>
            </a:r>
          </a:p>
          <a:p>
            <a:r>
              <a:rPr lang="en-US" dirty="0" smtClean="0"/>
              <a:t>Its </a:t>
            </a:r>
            <a:r>
              <a:rPr lang="en-US" b="1" dirty="0" smtClean="0"/>
              <a:t>organic components </a:t>
            </a:r>
            <a:r>
              <a:rPr lang="en-US" dirty="0" smtClean="0"/>
              <a:t>include the </a:t>
            </a:r>
            <a:r>
              <a:rPr lang="en-US" u="sng" dirty="0" smtClean="0"/>
              <a:t>cells</a:t>
            </a:r>
            <a:r>
              <a:rPr lang="en-US" dirty="0" smtClean="0"/>
              <a:t> (</a:t>
            </a:r>
            <a:r>
              <a:rPr lang="en-US" u="sng" dirty="0" err="1" smtClean="0"/>
              <a:t>osteogenic</a:t>
            </a:r>
            <a:r>
              <a:rPr lang="en-US" u="sng" dirty="0" smtClean="0"/>
              <a:t> cells, osteoblasts, osteocytes, and osteoclasts</a:t>
            </a:r>
            <a:r>
              <a:rPr lang="en-US" dirty="0" smtClean="0"/>
              <a:t>) and </a:t>
            </a:r>
            <a:r>
              <a:rPr lang="en-US" b="1" dirty="0" smtClean="0"/>
              <a:t>osteoid</a:t>
            </a:r>
            <a:r>
              <a:rPr lang="en-US" dirty="0" smtClean="0"/>
              <a:t> (</a:t>
            </a:r>
            <a:r>
              <a:rPr lang="en-US" dirty="0" err="1" smtClean="0"/>
              <a:t>os′te-oid</a:t>
            </a:r>
            <a:r>
              <a:rPr lang="en-US" dirty="0" smtClean="0"/>
              <a:t>), the organic part of the matrix. </a:t>
            </a:r>
          </a:p>
          <a:p>
            <a:r>
              <a:rPr lang="en-US" dirty="0" smtClean="0"/>
              <a:t>These organic substances, particularly </a:t>
            </a:r>
            <a:r>
              <a:rPr lang="en-US" u="sng" dirty="0" smtClean="0"/>
              <a:t>collagen</a:t>
            </a:r>
            <a:r>
              <a:rPr lang="en-US" dirty="0" smtClean="0"/>
              <a:t>, </a:t>
            </a:r>
            <a:r>
              <a:rPr lang="en-US" u="sng" dirty="0" smtClean="0"/>
              <a:t>contribute not only to a bone’s structure but also to the flexibility and great tensile strength that allow the bone to resist stretch and twisting</a:t>
            </a:r>
            <a:r>
              <a:rPr lang="en-US" dirty="0" smtClean="0"/>
              <a:t>. </a:t>
            </a:r>
          </a:p>
          <a:p>
            <a:r>
              <a:rPr lang="en-US" dirty="0" smtClean="0"/>
              <a:t>The </a:t>
            </a:r>
            <a:r>
              <a:rPr lang="en-US" u="sng" dirty="0" smtClean="0"/>
              <a:t>balance of bone tissue (65% by mass) </a:t>
            </a:r>
            <a:r>
              <a:rPr lang="en-US" dirty="0" smtClean="0"/>
              <a:t>consists of </a:t>
            </a:r>
            <a:r>
              <a:rPr lang="en-US" b="1" dirty="0" smtClean="0"/>
              <a:t>inorganic</a:t>
            </a:r>
            <a:r>
              <a:rPr lang="en-US" dirty="0" smtClean="0"/>
              <a:t> hydroxyapatites (</a:t>
            </a:r>
            <a:r>
              <a:rPr lang="en-US" dirty="0" err="1" smtClean="0"/>
              <a:t>hi-drok″se-ap′ah-tītz</a:t>
            </a:r>
            <a:r>
              <a:rPr lang="en-US" dirty="0" smtClean="0"/>
              <a:t>), or </a:t>
            </a:r>
            <a:r>
              <a:rPr lang="en-US" u="sng" dirty="0" smtClean="0"/>
              <a:t>mineral salts</a:t>
            </a:r>
            <a:r>
              <a:rPr lang="en-US" dirty="0" smtClean="0"/>
              <a:t>, largely </a:t>
            </a:r>
            <a:r>
              <a:rPr lang="en-US" u="sng" dirty="0" smtClean="0"/>
              <a:t>calcium phosphates</a:t>
            </a:r>
            <a:r>
              <a:rPr lang="en-US" dirty="0" smtClean="0"/>
              <a:t> present in the form of tiny, </a:t>
            </a:r>
            <a:r>
              <a:rPr lang="en-US" u="sng" dirty="0" smtClean="0"/>
              <a:t>tightly packed crystals </a:t>
            </a:r>
            <a:r>
              <a:rPr lang="en-US" dirty="0" smtClean="0"/>
              <a:t>in and around the collagen fibers in the extracellular matrix. </a:t>
            </a:r>
          </a:p>
          <a:p>
            <a:r>
              <a:rPr lang="en-US" dirty="0" smtClean="0"/>
              <a:t>The crystals account for the most notable </a:t>
            </a:r>
            <a:r>
              <a:rPr lang="en-US" u="sng" dirty="0" smtClean="0"/>
              <a:t>characteristic of bone—its exceptional hardness, which allows it to resist compression</a:t>
            </a:r>
            <a:r>
              <a:rPr lang="en-US" dirty="0" smtClean="0"/>
              <a:t>.</a:t>
            </a:r>
          </a:p>
        </p:txBody>
      </p:sp>
    </p:spTree>
    <p:extLst>
      <p:ext uri="{BB962C8B-B14F-4D97-AF65-F5344CB8AC3E}">
        <p14:creationId xmlns:p14="http://schemas.microsoft.com/office/powerpoint/2010/main" val="24875386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Bone Development</a:t>
            </a:r>
          </a:p>
        </p:txBody>
      </p:sp>
      <p:sp>
        <p:nvSpPr>
          <p:cNvPr id="3" name="Content Placeholder 2"/>
          <p:cNvSpPr>
            <a:spLocks noGrp="1"/>
          </p:cNvSpPr>
          <p:nvPr>
            <p:ph idx="1"/>
          </p:nvPr>
        </p:nvSpPr>
        <p:spPr/>
        <p:txBody>
          <a:bodyPr/>
          <a:lstStyle/>
          <a:p>
            <a:r>
              <a:rPr lang="en-US" b="1" dirty="0"/>
              <a:t>Ossification</a:t>
            </a:r>
            <a:r>
              <a:rPr lang="en-US" dirty="0"/>
              <a:t> and </a:t>
            </a:r>
            <a:r>
              <a:rPr lang="en-US" b="1" dirty="0" err="1"/>
              <a:t>osteogenesis</a:t>
            </a:r>
            <a:r>
              <a:rPr lang="en-US" dirty="0"/>
              <a:t> (</a:t>
            </a:r>
            <a:r>
              <a:rPr lang="en-US" dirty="0" err="1"/>
              <a:t>os″te-o-jen′ĕ-sis</a:t>
            </a:r>
            <a:r>
              <a:rPr lang="en-US" dirty="0"/>
              <a:t>) are synonyms meaning the </a:t>
            </a:r>
            <a:r>
              <a:rPr lang="en-US" u="sng" dirty="0"/>
              <a:t>process of bone formation </a:t>
            </a:r>
            <a:r>
              <a:rPr lang="en-US" dirty="0"/>
              <a:t>(</a:t>
            </a:r>
            <a:r>
              <a:rPr lang="en-US" dirty="0" err="1"/>
              <a:t>os</a:t>
            </a:r>
            <a:r>
              <a:rPr lang="en-US" dirty="0"/>
              <a:t> = bone, genesis = beginning). </a:t>
            </a:r>
            <a:endParaRPr lang="en-US" dirty="0" smtClean="0"/>
          </a:p>
          <a:p>
            <a:r>
              <a:rPr lang="en-US" dirty="0" smtClean="0"/>
              <a:t>In </a:t>
            </a:r>
            <a:r>
              <a:rPr lang="en-US" b="1" dirty="0"/>
              <a:t>embryos</a:t>
            </a:r>
            <a:r>
              <a:rPr lang="en-US" dirty="0"/>
              <a:t> this process leads to the </a:t>
            </a:r>
            <a:r>
              <a:rPr lang="en-US" u="sng" dirty="0"/>
              <a:t>formation of the bony skeleton</a:t>
            </a:r>
            <a:r>
              <a:rPr lang="en-US" dirty="0"/>
              <a:t>. </a:t>
            </a:r>
            <a:endParaRPr lang="en-US" dirty="0" smtClean="0"/>
          </a:p>
          <a:p>
            <a:r>
              <a:rPr lang="en-US" dirty="0" smtClean="0"/>
              <a:t>Later </a:t>
            </a:r>
            <a:r>
              <a:rPr lang="en-US" dirty="0"/>
              <a:t>another form of </a:t>
            </a:r>
            <a:r>
              <a:rPr lang="en-US" b="1" dirty="0"/>
              <a:t>ossification</a:t>
            </a:r>
            <a:r>
              <a:rPr lang="en-US" dirty="0"/>
              <a:t> known as </a:t>
            </a:r>
            <a:r>
              <a:rPr lang="en-US" u="sng" dirty="0"/>
              <a:t>bone growth</a:t>
            </a:r>
            <a:r>
              <a:rPr lang="en-US" dirty="0"/>
              <a:t> goes on until </a:t>
            </a:r>
            <a:r>
              <a:rPr lang="en-US" u="sng" dirty="0"/>
              <a:t>early adulthood </a:t>
            </a:r>
            <a:r>
              <a:rPr lang="en-US" dirty="0"/>
              <a:t>as the body </a:t>
            </a:r>
            <a:r>
              <a:rPr lang="en-US" u="sng" dirty="0" smtClean="0"/>
              <a:t>continues to increase in </a:t>
            </a:r>
            <a:r>
              <a:rPr lang="en-US" u="sng" dirty="0"/>
              <a:t>size</a:t>
            </a:r>
            <a:r>
              <a:rPr lang="en-US" dirty="0"/>
              <a:t>. </a:t>
            </a:r>
            <a:endParaRPr lang="en-US" dirty="0" smtClean="0"/>
          </a:p>
          <a:p>
            <a:r>
              <a:rPr lang="en-US" dirty="0" smtClean="0"/>
              <a:t>Bones </a:t>
            </a:r>
            <a:r>
              <a:rPr lang="en-US" dirty="0"/>
              <a:t>are capable of </a:t>
            </a:r>
            <a:r>
              <a:rPr lang="en-US" u="sng" dirty="0"/>
              <a:t>growing in thickness throughout life</a:t>
            </a:r>
            <a:r>
              <a:rPr lang="en-US" dirty="0"/>
              <a:t>. However, ossification in adults serves mainly for </a:t>
            </a:r>
            <a:r>
              <a:rPr lang="en-US" u="sng" dirty="0"/>
              <a:t>bone remodeling and repair</a:t>
            </a:r>
          </a:p>
        </p:txBody>
      </p:sp>
    </p:spTree>
    <p:extLst>
      <p:ext uri="{BB962C8B-B14F-4D97-AF65-F5344CB8AC3E}">
        <p14:creationId xmlns:p14="http://schemas.microsoft.com/office/powerpoint/2010/main" val="37311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Skeletal Cartilages</a:t>
            </a:r>
            <a:endParaRPr lang="en-US" b="1" dirty="0"/>
          </a:p>
        </p:txBody>
      </p:sp>
      <p:sp>
        <p:nvSpPr>
          <p:cNvPr id="3" name="Content Placeholder 2"/>
          <p:cNvSpPr>
            <a:spLocks noGrp="1"/>
          </p:cNvSpPr>
          <p:nvPr>
            <p:ph idx="1"/>
          </p:nvPr>
        </p:nvSpPr>
        <p:spPr>
          <a:xfrm>
            <a:off x="838200" y="1429555"/>
            <a:ext cx="10515600" cy="5074276"/>
          </a:xfrm>
        </p:spPr>
        <p:txBody>
          <a:bodyPr>
            <a:normAutofit fontScale="92500" lnSpcReduction="10000"/>
          </a:bodyPr>
          <a:lstStyle/>
          <a:p>
            <a:pPr marL="0" indent="0">
              <a:buNone/>
            </a:pPr>
            <a:r>
              <a:rPr lang="en-US" u="sng" dirty="0" smtClean="0"/>
              <a:t>Basic Structure, Types, and Locations</a:t>
            </a:r>
          </a:p>
          <a:p>
            <a:pPr marL="0" indent="0">
              <a:buNone/>
            </a:pPr>
            <a:endParaRPr lang="en-US" u="sng" dirty="0" smtClean="0"/>
          </a:p>
          <a:p>
            <a:r>
              <a:rPr lang="en-US" dirty="0" smtClean="0"/>
              <a:t>A </a:t>
            </a:r>
            <a:r>
              <a:rPr lang="en-US" b="1" dirty="0" smtClean="0"/>
              <a:t>skeletal cartilage</a:t>
            </a:r>
            <a:r>
              <a:rPr lang="en-US" dirty="0" smtClean="0"/>
              <a:t> is made of </a:t>
            </a:r>
            <a:r>
              <a:rPr lang="en-US" u="sng" dirty="0" smtClean="0"/>
              <a:t>some variety of cartilage tissue</a:t>
            </a:r>
            <a:r>
              <a:rPr lang="en-US" dirty="0" smtClean="0"/>
              <a:t>, which </a:t>
            </a:r>
            <a:r>
              <a:rPr lang="en-US" u="sng" dirty="0" smtClean="0"/>
              <a:t>consists primarily of water</a:t>
            </a:r>
            <a:r>
              <a:rPr lang="en-US" dirty="0" smtClean="0"/>
              <a:t>. The high water content of cartilage accounts for </a:t>
            </a:r>
            <a:r>
              <a:rPr lang="en-US" u="sng" dirty="0" smtClean="0"/>
              <a:t>its resilience</a:t>
            </a:r>
            <a:r>
              <a:rPr lang="en-US" dirty="0" smtClean="0"/>
              <a:t>, that is, its </a:t>
            </a:r>
            <a:r>
              <a:rPr lang="en-US" u="sng" dirty="0" smtClean="0"/>
              <a:t>ability to spring back to its original shape after being compressed</a:t>
            </a:r>
            <a:r>
              <a:rPr lang="en-US" dirty="0" smtClean="0"/>
              <a:t>. </a:t>
            </a:r>
          </a:p>
          <a:p>
            <a:r>
              <a:rPr lang="en-US" dirty="0" smtClean="0"/>
              <a:t>The cartilage, which contains </a:t>
            </a:r>
            <a:r>
              <a:rPr lang="en-US" u="sng" dirty="0" smtClean="0"/>
              <a:t>no nerves or blood vessels</a:t>
            </a:r>
            <a:r>
              <a:rPr lang="en-US" dirty="0" smtClean="0"/>
              <a:t>, is surrounded by a layer of </a:t>
            </a:r>
            <a:r>
              <a:rPr lang="en-US" u="sng" dirty="0" smtClean="0"/>
              <a:t>dense irregular connective tissue</a:t>
            </a:r>
            <a:r>
              <a:rPr lang="en-US" dirty="0" smtClean="0"/>
              <a:t>, the </a:t>
            </a:r>
            <a:r>
              <a:rPr lang="en-US" b="1" dirty="0" smtClean="0"/>
              <a:t>perichondrium</a:t>
            </a:r>
            <a:r>
              <a:rPr lang="en-US" dirty="0" smtClean="0"/>
              <a:t> (</a:t>
            </a:r>
            <a:r>
              <a:rPr lang="en-US" dirty="0" err="1" smtClean="0"/>
              <a:t>per″ĭ-kon′dre-um</a:t>
            </a:r>
            <a:r>
              <a:rPr lang="en-US" dirty="0" smtClean="0"/>
              <a:t>; “around the cartilage”). </a:t>
            </a:r>
          </a:p>
          <a:p>
            <a:r>
              <a:rPr lang="en-US" dirty="0" smtClean="0"/>
              <a:t>The perichondrium acts like a girdle to </a:t>
            </a:r>
            <a:r>
              <a:rPr lang="en-US" u="sng" dirty="0" smtClean="0"/>
              <a:t>resist outward expansion when the cartilage is compressed</a:t>
            </a:r>
            <a:r>
              <a:rPr lang="en-US" dirty="0" smtClean="0"/>
              <a:t>. </a:t>
            </a:r>
          </a:p>
          <a:p>
            <a:r>
              <a:rPr lang="en-US" dirty="0" smtClean="0"/>
              <a:t>Additionally, the </a:t>
            </a:r>
            <a:r>
              <a:rPr lang="en-US" u="sng" dirty="0" smtClean="0"/>
              <a:t>perichondrium contains the blood vessels </a:t>
            </a:r>
            <a:r>
              <a:rPr lang="en-US" dirty="0" smtClean="0"/>
              <a:t>from which </a:t>
            </a:r>
            <a:r>
              <a:rPr lang="en-US" u="sng" dirty="0" smtClean="0"/>
              <a:t>nutrients diffuse through the matrix to reach the cartilage cells</a:t>
            </a:r>
            <a:r>
              <a:rPr lang="en-US" dirty="0" smtClean="0"/>
              <a:t>. </a:t>
            </a:r>
            <a:endParaRPr lang="en-US" dirty="0"/>
          </a:p>
        </p:txBody>
      </p:sp>
    </p:spTree>
    <p:extLst>
      <p:ext uri="{BB962C8B-B14F-4D97-AF65-F5344CB8AC3E}">
        <p14:creationId xmlns:p14="http://schemas.microsoft.com/office/powerpoint/2010/main" val="35648665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Formation of the Bony </a:t>
            </a:r>
            <a:r>
              <a:rPr lang="en-US" b="1" dirty="0" smtClean="0"/>
              <a:t>Skeleton</a:t>
            </a:r>
            <a:endParaRPr lang="en-US" b="1" dirty="0"/>
          </a:p>
        </p:txBody>
      </p:sp>
      <p:sp>
        <p:nvSpPr>
          <p:cNvPr id="3" name="Content Placeholder 2"/>
          <p:cNvSpPr>
            <a:spLocks noGrp="1"/>
          </p:cNvSpPr>
          <p:nvPr>
            <p:ph idx="1"/>
          </p:nvPr>
        </p:nvSpPr>
        <p:spPr>
          <a:xfrm>
            <a:off x="838199" y="1825625"/>
            <a:ext cx="11036121" cy="4703964"/>
          </a:xfrm>
        </p:spPr>
        <p:txBody>
          <a:bodyPr>
            <a:normAutofit/>
          </a:bodyPr>
          <a:lstStyle/>
          <a:p>
            <a:r>
              <a:rPr lang="en-US" dirty="0"/>
              <a:t>Before week 8, the </a:t>
            </a:r>
            <a:r>
              <a:rPr lang="en-US" u="sng" dirty="0"/>
              <a:t>skeleton of a human embryo is constructed </a:t>
            </a:r>
            <a:r>
              <a:rPr lang="en-US" dirty="0"/>
              <a:t>entirely from </a:t>
            </a:r>
            <a:r>
              <a:rPr lang="en-US" b="1" dirty="0"/>
              <a:t>fibrous membranes </a:t>
            </a:r>
            <a:r>
              <a:rPr lang="en-US" dirty="0"/>
              <a:t>and </a:t>
            </a:r>
            <a:r>
              <a:rPr lang="en-US" b="1" dirty="0"/>
              <a:t>hyaline cartilage</a:t>
            </a:r>
            <a:r>
              <a:rPr lang="en-US" dirty="0"/>
              <a:t>. </a:t>
            </a:r>
            <a:endParaRPr lang="en-US" dirty="0" smtClean="0"/>
          </a:p>
          <a:p>
            <a:r>
              <a:rPr lang="en-US" dirty="0" smtClean="0"/>
              <a:t>Bone </a:t>
            </a:r>
            <a:r>
              <a:rPr lang="en-US" dirty="0"/>
              <a:t>tissue begins to develop at about this time and </a:t>
            </a:r>
            <a:r>
              <a:rPr lang="en-US" u="sng" dirty="0"/>
              <a:t>eventually replaces </a:t>
            </a:r>
            <a:r>
              <a:rPr lang="en-US" dirty="0"/>
              <a:t>most of the existing </a:t>
            </a:r>
            <a:r>
              <a:rPr lang="en-US" u="sng" dirty="0"/>
              <a:t>fibrous or cartilage struct</a:t>
            </a:r>
            <a:r>
              <a:rPr lang="en-US" dirty="0"/>
              <a:t>ures. </a:t>
            </a:r>
            <a:endParaRPr lang="en-US" dirty="0" smtClean="0"/>
          </a:p>
          <a:p>
            <a:r>
              <a:rPr lang="en-US" dirty="0" smtClean="0"/>
              <a:t>When </a:t>
            </a:r>
            <a:r>
              <a:rPr lang="en-US" dirty="0"/>
              <a:t>a bone develops from a </a:t>
            </a:r>
            <a:r>
              <a:rPr lang="en-US" u="sng" dirty="0"/>
              <a:t>fibrous membrane</a:t>
            </a:r>
            <a:r>
              <a:rPr lang="en-US" dirty="0"/>
              <a:t>, the process is </a:t>
            </a:r>
            <a:r>
              <a:rPr lang="en-US" b="1" u="sng" dirty="0"/>
              <a:t>intramembranous ossification</a:t>
            </a:r>
            <a:r>
              <a:rPr lang="en-US" dirty="0"/>
              <a:t>, and the bone is called a </a:t>
            </a:r>
            <a:r>
              <a:rPr lang="en-US" u="sng" dirty="0"/>
              <a:t>membrane bone</a:t>
            </a:r>
            <a:r>
              <a:rPr lang="en-US" dirty="0"/>
              <a:t>. </a:t>
            </a:r>
            <a:endParaRPr lang="en-US" dirty="0" smtClean="0"/>
          </a:p>
          <a:p>
            <a:r>
              <a:rPr lang="en-US" dirty="0" smtClean="0"/>
              <a:t>Bone </a:t>
            </a:r>
            <a:r>
              <a:rPr lang="en-US" dirty="0"/>
              <a:t>development by replacing </a:t>
            </a:r>
            <a:r>
              <a:rPr lang="en-US" u="sng" dirty="0"/>
              <a:t>hyaline cartilage </a:t>
            </a:r>
            <a:r>
              <a:rPr lang="en-US" dirty="0"/>
              <a:t>is called </a:t>
            </a:r>
            <a:r>
              <a:rPr lang="en-US" b="1" dirty="0" err="1"/>
              <a:t>endochondral</a:t>
            </a:r>
            <a:r>
              <a:rPr lang="en-US" b="1" dirty="0"/>
              <a:t> ossification</a:t>
            </a:r>
            <a:r>
              <a:rPr lang="en-US" dirty="0"/>
              <a:t> (</a:t>
            </a:r>
            <a:r>
              <a:rPr lang="en-US" dirty="0" err="1"/>
              <a:t>endo</a:t>
            </a:r>
            <a:r>
              <a:rPr lang="en-US" dirty="0"/>
              <a:t> = within, </a:t>
            </a:r>
            <a:r>
              <a:rPr lang="en-US" b="1" dirty="0" err="1"/>
              <a:t>chondro</a:t>
            </a:r>
            <a:r>
              <a:rPr lang="en-US" b="1" dirty="0"/>
              <a:t> = cartilage</a:t>
            </a:r>
            <a:r>
              <a:rPr lang="en-US" dirty="0"/>
              <a:t>), and the resulting bone is called a </a:t>
            </a:r>
            <a:r>
              <a:rPr lang="en-US" u="sng" dirty="0"/>
              <a:t>cartilage</a:t>
            </a:r>
            <a:r>
              <a:rPr lang="en-US" dirty="0"/>
              <a:t>, or </a:t>
            </a:r>
            <a:r>
              <a:rPr lang="en-US" u="sng" dirty="0" err="1"/>
              <a:t>endochondral</a:t>
            </a:r>
            <a:r>
              <a:rPr lang="en-US" u="sng" dirty="0"/>
              <a:t>, bone</a:t>
            </a:r>
            <a:r>
              <a:rPr lang="en-US" dirty="0"/>
              <a:t>. </a:t>
            </a:r>
            <a:endParaRPr lang="en-US" dirty="0" smtClean="0"/>
          </a:p>
        </p:txBody>
      </p:sp>
    </p:spTree>
    <p:extLst>
      <p:ext uri="{BB962C8B-B14F-4D97-AF65-F5344CB8AC3E}">
        <p14:creationId xmlns:p14="http://schemas.microsoft.com/office/powerpoint/2010/main" val="1208573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Intramembranous </a:t>
            </a:r>
            <a:r>
              <a:rPr lang="en-US" b="1" dirty="0" smtClean="0"/>
              <a:t>Ossification</a:t>
            </a:r>
            <a:endParaRPr lang="en-US" b="1" dirty="0"/>
          </a:p>
        </p:txBody>
      </p:sp>
      <p:sp>
        <p:nvSpPr>
          <p:cNvPr id="3" name="Content Placeholder 2"/>
          <p:cNvSpPr>
            <a:spLocks noGrp="1"/>
          </p:cNvSpPr>
          <p:nvPr>
            <p:ph idx="1"/>
          </p:nvPr>
        </p:nvSpPr>
        <p:spPr/>
        <p:txBody>
          <a:bodyPr/>
          <a:lstStyle/>
          <a:p>
            <a:r>
              <a:rPr lang="en-US" b="1" dirty="0"/>
              <a:t>Intramembranous </a:t>
            </a:r>
            <a:r>
              <a:rPr lang="en-US" b="1" dirty="0" smtClean="0"/>
              <a:t>ossification </a:t>
            </a:r>
            <a:r>
              <a:rPr lang="en-US" dirty="0"/>
              <a:t>results in the formation of </a:t>
            </a:r>
            <a:r>
              <a:rPr lang="en-US" u="sng" dirty="0"/>
              <a:t>cranial bones of the skull</a:t>
            </a:r>
            <a:r>
              <a:rPr lang="en-US" dirty="0"/>
              <a:t> (</a:t>
            </a:r>
            <a:r>
              <a:rPr lang="en-US" u="sng" dirty="0"/>
              <a:t>frontal, parietal, occipital</a:t>
            </a:r>
            <a:r>
              <a:rPr lang="en-US" dirty="0"/>
              <a:t>, and </a:t>
            </a:r>
            <a:r>
              <a:rPr lang="en-US" u="sng" dirty="0"/>
              <a:t>temporal bones</a:t>
            </a:r>
            <a:r>
              <a:rPr lang="en-US" dirty="0"/>
              <a:t>) and the </a:t>
            </a:r>
            <a:r>
              <a:rPr lang="en-US" u="sng" dirty="0"/>
              <a:t>clavicles</a:t>
            </a:r>
            <a:r>
              <a:rPr lang="en-US" dirty="0"/>
              <a:t>. </a:t>
            </a:r>
            <a:endParaRPr lang="en-US" dirty="0" smtClean="0"/>
          </a:p>
          <a:p>
            <a:r>
              <a:rPr lang="en-US" dirty="0" smtClean="0"/>
              <a:t>All </a:t>
            </a:r>
            <a:r>
              <a:rPr lang="en-US" dirty="0"/>
              <a:t>bones formed by this process are </a:t>
            </a:r>
            <a:r>
              <a:rPr lang="en-US" u="sng" dirty="0"/>
              <a:t>flat bones</a:t>
            </a:r>
            <a:r>
              <a:rPr lang="en-US" dirty="0"/>
              <a:t>. </a:t>
            </a:r>
            <a:endParaRPr lang="en-US" dirty="0" smtClean="0"/>
          </a:p>
          <a:p>
            <a:r>
              <a:rPr lang="en-US" u="sng" dirty="0" smtClean="0"/>
              <a:t>Fibrous </a:t>
            </a:r>
            <a:r>
              <a:rPr lang="en-US" u="sng" dirty="0"/>
              <a:t>connective </a:t>
            </a:r>
            <a:r>
              <a:rPr lang="en-US" dirty="0"/>
              <a:t>tissue membranes </a:t>
            </a:r>
            <a:r>
              <a:rPr lang="en-US" u="sng" dirty="0"/>
              <a:t>formed by </a:t>
            </a:r>
            <a:r>
              <a:rPr lang="en-US" b="1" dirty="0" err="1"/>
              <a:t>mesenchymal</a:t>
            </a:r>
            <a:r>
              <a:rPr lang="en-US" b="1" dirty="0"/>
              <a:t> cells </a:t>
            </a:r>
            <a:r>
              <a:rPr lang="en-US" dirty="0"/>
              <a:t>are the </a:t>
            </a:r>
            <a:r>
              <a:rPr lang="en-US" u="sng" dirty="0"/>
              <a:t>supporting structures on which ossification begins </a:t>
            </a:r>
            <a:r>
              <a:rPr lang="en-US" dirty="0"/>
              <a:t>at about </a:t>
            </a:r>
            <a:r>
              <a:rPr lang="en-US" dirty="0" smtClean="0"/>
              <a:t>week </a:t>
            </a:r>
            <a:r>
              <a:rPr lang="en-US" dirty="0"/>
              <a:t>8 of </a:t>
            </a:r>
            <a:r>
              <a:rPr lang="en-US" dirty="0" smtClean="0"/>
              <a:t>development</a:t>
            </a:r>
            <a:endParaRPr lang="en-US" dirty="0"/>
          </a:p>
        </p:txBody>
      </p:sp>
    </p:spTree>
    <p:extLst>
      <p:ext uri="{BB962C8B-B14F-4D97-AF65-F5344CB8AC3E}">
        <p14:creationId xmlns:p14="http://schemas.microsoft.com/office/powerpoint/2010/main" val="20003455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 y="102092"/>
            <a:ext cx="5390147" cy="14407626"/>
          </a:xfrm>
          <a:prstGeom prst="rect">
            <a:avLst/>
          </a:prstGeom>
        </p:spPr>
      </p:pic>
      <p:pic>
        <p:nvPicPr>
          <p:cNvPr id="5" name="Picture 4"/>
          <p:cNvPicPr>
            <a:picLocks noChangeAspect="1"/>
          </p:cNvPicPr>
          <p:nvPr/>
        </p:nvPicPr>
        <p:blipFill>
          <a:blip r:embed="rId2"/>
          <a:stretch>
            <a:fillRect/>
          </a:stretch>
        </p:blipFill>
        <p:spPr>
          <a:xfrm>
            <a:off x="6228347" y="-6118508"/>
            <a:ext cx="5390147" cy="12921916"/>
          </a:xfrm>
          <a:prstGeom prst="rect">
            <a:avLst/>
          </a:prstGeom>
        </p:spPr>
      </p:pic>
    </p:spTree>
    <p:extLst>
      <p:ext uri="{BB962C8B-B14F-4D97-AF65-F5344CB8AC3E}">
        <p14:creationId xmlns:p14="http://schemas.microsoft.com/office/powerpoint/2010/main" val="16006012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Endochondral</a:t>
            </a:r>
            <a:r>
              <a:rPr lang="en-US" b="1" dirty="0"/>
              <a:t> Ossification</a:t>
            </a:r>
          </a:p>
        </p:txBody>
      </p:sp>
      <p:sp>
        <p:nvSpPr>
          <p:cNvPr id="3" name="Content Placeholder 2"/>
          <p:cNvSpPr>
            <a:spLocks noGrp="1"/>
          </p:cNvSpPr>
          <p:nvPr>
            <p:ph idx="1"/>
          </p:nvPr>
        </p:nvSpPr>
        <p:spPr>
          <a:xfrm>
            <a:off x="838200" y="1825625"/>
            <a:ext cx="10515600" cy="4768358"/>
          </a:xfrm>
        </p:spPr>
        <p:txBody>
          <a:bodyPr>
            <a:normAutofit fontScale="92500" lnSpcReduction="20000"/>
          </a:bodyPr>
          <a:lstStyle/>
          <a:p>
            <a:r>
              <a:rPr lang="en-US" dirty="0"/>
              <a:t>Except for the </a:t>
            </a:r>
            <a:r>
              <a:rPr lang="en-US" u="sng" dirty="0"/>
              <a:t>clavicles</a:t>
            </a:r>
            <a:r>
              <a:rPr lang="en-US" dirty="0"/>
              <a:t>, essentially </a:t>
            </a:r>
            <a:r>
              <a:rPr lang="en-US" u="sng" dirty="0"/>
              <a:t>all bones of the skeleton </a:t>
            </a:r>
            <a:r>
              <a:rPr lang="en-US" dirty="0"/>
              <a:t>below the base of the skull form by </a:t>
            </a:r>
            <a:r>
              <a:rPr lang="en-US" b="1" dirty="0" err="1"/>
              <a:t>endochondral</a:t>
            </a:r>
            <a:r>
              <a:rPr lang="en-US" b="1" dirty="0"/>
              <a:t> ossification</a:t>
            </a:r>
            <a:r>
              <a:rPr lang="en-US" dirty="0"/>
              <a:t> (</a:t>
            </a:r>
            <a:r>
              <a:rPr lang="en-US" dirty="0" err="1"/>
              <a:t>en″do-kon′dral</a:t>
            </a:r>
            <a:r>
              <a:rPr lang="en-US" dirty="0"/>
              <a:t>). </a:t>
            </a:r>
            <a:endParaRPr lang="en-US" dirty="0" smtClean="0"/>
          </a:p>
          <a:p>
            <a:r>
              <a:rPr lang="en-US" dirty="0" smtClean="0"/>
              <a:t>This </a:t>
            </a:r>
            <a:r>
              <a:rPr lang="en-US" dirty="0"/>
              <a:t>process, which begins in the </a:t>
            </a:r>
            <a:r>
              <a:rPr lang="en-US" u="sng" dirty="0"/>
              <a:t>second month of development</a:t>
            </a:r>
            <a:r>
              <a:rPr lang="en-US" dirty="0"/>
              <a:t>, uses </a:t>
            </a:r>
            <a:r>
              <a:rPr lang="en-US" b="1" dirty="0"/>
              <a:t>hyaline cartilage </a:t>
            </a:r>
            <a:r>
              <a:rPr lang="en-US" dirty="0"/>
              <a:t>“bones” formed earlier as models, or patterns, for bone construction. It is more complex than intramembranous ossification because the </a:t>
            </a:r>
            <a:r>
              <a:rPr lang="en-US" u="sng" dirty="0"/>
              <a:t>hyaline cartilage must be broken down as ossification proceeds</a:t>
            </a:r>
            <a:r>
              <a:rPr lang="en-US" dirty="0"/>
              <a:t>. We will use a forming long bone as our </a:t>
            </a:r>
            <a:r>
              <a:rPr lang="en-US" dirty="0" smtClean="0"/>
              <a:t>example.</a:t>
            </a:r>
          </a:p>
          <a:p>
            <a:r>
              <a:rPr lang="en-US" dirty="0" smtClean="0"/>
              <a:t>The </a:t>
            </a:r>
            <a:r>
              <a:rPr lang="en-US" u="sng" dirty="0"/>
              <a:t>formation of a long </a:t>
            </a:r>
            <a:r>
              <a:rPr lang="en-US" dirty="0"/>
              <a:t>bone typically </a:t>
            </a:r>
            <a:r>
              <a:rPr lang="en-US" u="sng" dirty="0"/>
              <a:t>begins in the </a:t>
            </a:r>
            <a:r>
              <a:rPr lang="en-US" b="1" u="sng" dirty="0"/>
              <a:t>center</a:t>
            </a:r>
            <a:r>
              <a:rPr lang="en-US" u="sng" dirty="0"/>
              <a:t> of the hyaline cartilage </a:t>
            </a:r>
            <a:r>
              <a:rPr lang="en-US" dirty="0"/>
              <a:t>shaft at a region called the primary ossification center. </a:t>
            </a:r>
            <a:endParaRPr lang="en-US" dirty="0" smtClean="0"/>
          </a:p>
          <a:p>
            <a:r>
              <a:rPr lang="en-US" dirty="0" smtClean="0"/>
              <a:t>First</a:t>
            </a:r>
            <a:r>
              <a:rPr lang="en-US" dirty="0"/>
              <a:t>, the perichondrium covering the hyaline cartilage “bone” is infiltrated with </a:t>
            </a:r>
            <a:r>
              <a:rPr lang="en-US" u="sng" dirty="0"/>
              <a:t>blood vessels, converting it to a vascularized </a:t>
            </a:r>
            <a:r>
              <a:rPr lang="en-US" u="sng" dirty="0" err="1"/>
              <a:t>periosteum</a:t>
            </a:r>
            <a:r>
              <a:rPr lang="en-US" dirty="0"/>
              <a:t>. As a result of this change in nutrition, the underlying </a:t>
            </a:r>
            <a:r>
              <a:rPr lang="en-US" dirty="0" err="1"/>
              <a:t>mesenchymal</a:t>
            </a:r>
            <a:r>
              <a:rPr lang="en-US" dirty="0"/>
              <a:t> cells specialize into osteoblasts. </a:t>
            </a:r>
            <a:endParaRPr lang="en-US" dirty="0" smtClean="0"/>
          </a:p>
          <a:p>
            <a:r>
              <a:rPr lang="en-US" dirty="0" smtClean="0"/>
              <a:t>The </a:t>
            </a:r>
            <a:r>
              <a:rPr lang="en-US" dirty="0"/>
              <a:t>stage is now set for ossification to begin,</a:t>
            </a:r>
          </a:p>
        </p:txBody>
      </p:sp>
    </p:spTree>
    <p:extLst>
      <p:ext uri="{BB962C8B-B14F-4D97-AF65-F5344CB8AC3E}">
        <p14:creationId xmlns:p14="http://schemas.microsoft.com/office/powerpoint/2010/main" val="1183194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95299" y="310055"/>
            <a:ext cx="11187185" cy="6361511"/>
          </a:xfrm>
          <a:prstGeom prst="rect">
            <a:avLst/>
          </a:prstGeom>
        </p:spPr>
      </p:pic>
    </p:spTree>
    <p:extLst>
      <p:ext uri="{BB962C8B-B14F-4D97-AF65-F5344CB8AC3E}">
        <p14:creationId xmlns:p14="http://schemas.microsoft.com/office/powerpoint/2010/main" val="20310737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Postnatal Bone Growth</a:t>
            </a:r>
          </a:p>
        </p:txBody>
      </p:sp>
      <p:sp>
        <p:nvSpPr>
          <p:cNvPr id="3" name="Content Placeholder 2"/>
          <p:cNvSpPr>
            <a:spLocks noGrp="1"/>
          </p:cNvSpPr>
          <p:nvPr>
            <p:ph idx="1"/>
          </p:nvPr>
        </p:nvSpPr>
        <p:spPr/>
        <p:txBody>
          <a:bodyPr/>
          <a:lstStyle/>
          <a:p>
            <a:r>
              <a:rPr lang="en-US" dirty="0"/>
              <a:t>During </a:t>
            </a:r>
            <a:r>
              <a:rPr lang="en-US" u="sng" dirty="0"/>
              <a:t>infancy</a:t>
            </a:r>
            <a:r>
              <a:rPr lang="en-US" dirty="0"/>
              <a:t> and </a:t>
            </a:r>
            <a:r>
              <a:rPr lang="en-US" u="sng" dirty="0"/>
              <a:t>youth</a:t>
            </a:r>
            <a:r>
              <a:rPr lang="en-US" dirty="0"/>
              <a:t>, long bones lengthen entirely by interstitial </a:t>
            </a:r>
            <a:r>
              <a:rPr lang="en-US" u="sng" dirty="0"/>
              <a:t>growth of the epiphyseal plates</a:t>
            </a:r>
            <a:r>
              <a:rPr lang="en-US" dirty="0"/>
              <a:t>, and all </a:t>
            </a:r>
            <a:r>
              <a:rPr lang="en-US" u="sng" dirty="0"/>
              <a:t>bones grow in thickness by appositional growth</a:t>
            </a:r>
            <a:r>
              <a:rPr lang="en-US" dirty="0"/>
              <a:t>. </a:t>
            </a:r>
            <a:endParaRPr lang="en-US" dirty="0" smtClean="0"/>
          </a:p>
          <a:p>
            <a:r>
              <a:rPr lang="en-US" dirty="0" smtClean="0"/>
              <a:t>Most </a:t>
            </a:r>
            <a:r>
              <a:rPr lang="en-US" dirty="0"/>
              <a:t>bones </a:t>
            </a:r>
            <a:r>
              <a:rPr lang="en-US" u="sng" dirty="0"/>
              <a:t>stop growing during </a:t>
            </a:r>
            <a:r>
              <a:rPr lang="en-US" b="1" dirty="0"/>
              <a:t>adolescence</a:t>
            </a:r>
            <a:r>
              <a:rPr lang="en-US" dirty="0"/>
              <a:t>; however, some facial bones, such as those of the </a:t>
            </a:r>
            <a:r>
              <a:rPr lang="en-US" u="sng" dirty="0"/>
              <a:t>nose </a:t>
            </a:r>
            <a:r>
              <a:rPr lang="en-US" dirty="0"/>
              <a:t>and </a:t>
            </a:r>
            <a:r>
              <a:rPr lang="en-US" u="sng" dirty="0"/>
              <a:t>lower jaw</a:t>
            </a:r>
            <a:r>
              <a:rPr lang="en-US" dirty="0"/>
              <a:t>, continue to grow almost </a:t>
            </a:r>
            <a:r>
              <a:rPr lang="en-US" u="sng" dirty="0"/>
              <a:t>imperceptibly throughout </a:t>
            </a:r>
            <a:r>
              <a:rPr lang="en-US" u="sng" dirty="0" smtClean="0"/>
              <a:t>life</a:t>
            </a:r>
            <a:r>
              <a:rPr lang="en-US" dirty="0" smtClean="0"/>
              <a:t>.</a:t>
            </a:r>
          </a:p>
          <a:p>
            <a:endParaRPr lang="en-US" dirty="0"/>
          </a:p>
        </p:txBody>
      </p:sp>
    </p:spTree>
    <p:extLst>
      <p:ext uri="{BB962C8B-B14F-4D97-AF65-F5344CB8AC3E}">
        <p14:creationId xmlns:p14="http://schemas.microsoft.com/office/powerpoint/2010/main" val="28528483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07617" y="365125"/>
            <a:ext cx="5146182" cy="5811838"/>
          </a:xfrm>
        </p:spPr>
        <p:txBody>
          <a:bodyPr/>
          <a:lstStyle/>
          <a:p>
            <a:pPr marL="0" indent="0">
              <a:buNone/>
            </a:pPr>
            <a:r>
              <a:rPr lang="en-US" b="1" dirty="0"/>
              <a:t>Growth in length of a long bone</a:t>
            </a:r>
            <a:r>
              <a:rPr lang="en-US" dirty="0"/>
              <a:t>. </a:t>
            </a:r>
            <a:endParaRPr lang="en-US" dirty="0" smtClean="0"/>
          </a:p>
          <a:p>
            <a:r>
              <a:rPr lang="en-US" dirty="0" smtClean="0"/>
              <a:t>The </a:t>
            </a:r>
            <a:r>
              <a:rPr lang="en-US" dirty="0"/>
              <a:t>side of the epiphyseal plate facing the </a:t>
            </a:r>
            <a:r>
              <a:rPr lang="en-US" u="sng" dirty="0"/>
              <a:t>epiphysis (distal face</a:t>
            </a:r>
            <a:r>
              <a:rPr lang="en-US" dirty="0"/>
              <a:t>) contains </a:t>
            </a:r>
            <a:r>
              <a:rPr lang="en-US" u="sng" dirty="0"/>
              <a:t>resting cartilage cells</a:t>
            </a:r>
            <a:r>
              <a:rPr lang="en-US" dirty="0"/>
              <a:t>. </a:t>
            </a:r>
            <a:endParaRPr lang="en-US" dirty="0" smtClean="0"/>
          </a:p>
          <a:p>
            <a:r>
              <a:rPr lang="en-US" dirty="0" smtClean="0"/>
              <a:t>The </a:t>
            </a:r>
            <a:r>
              <a:rPr lang="en-US" dirty="0"/>
              <a:t>cells of the epiphyseal plate </a:t>
            </a:r>
            <a:r>
              <a:rPr lang="en-US" u="sng" dirty="0"/>
              <a:t>proximal to the resting cartilage area are arranged in four </a:t>
            </a:r>
            <a:r>
              <a:rPr lang="en-US" dirty="0" smtClean="0"/>
              <a:t>(</a:t>
            </a:r>
            <a:r>
              <a:rPr lang="en-US" dirty="0"/>
              <a:t>80</a:t>
            </a:r>
            <a:r>
              <a:rPr lang="en-US" dirty="0" smtClean="0"/>
              <a:t>×).</a:t>
            </a:r>
            <a:r>
              <a:rPr lang="en-US" b="1" u="sng" dirty="0"/>
              <a:t> </a:t>
            </a:r>
            <a:r>
              <a:rPr lang="en-US" u="sng" dirty="0"/>
              <a:t>zones</a:t>
            </a:r>
            <a:r>
              <a:rPr lang="en-US" b="1" dirty="0" smtClean="0"/>
              <a:t>—</a:t>
            </a:r>
          </a:p>
          <a:p>
            <a:r>
              <a:rPr lang="en-US" b="1" dirty="0" smtClean="0"/>
              <a:t>growth</a:t>
            </a:r>
            <a:r>
              <a:rPr lang="en-US" b="1" dirty="0"/>
              <a:t>, hypertrophic, calcification, </a:t>
            </a:r>
            <a:r>
              <a:rPr lang="en-US" dirty="0"/>
              <a:t>and </a:t>
            </a:r>
            <a:r>
              <a:rPr lang="en-US" b="1" dirty="0"/>
              <a:t>ossification </a:t>
            </a:r>
            <a:endParaRPr lang="en-US" dirty="0"/>
          </a:p>
        </p:txBody>
      </p:sp>
      <p:pic>
        <p:nvPicPr>
          <p:cNvPr id="4" name="Picture 3"/>
          <p:cNvPicPr>
            <a:picLocks noChangeAspect="1"/>
          </p:cNvPicPr>
          <p:nvPr/>
        </p:nvPicPr>
        <p:blipFill>
          <a:blip r:embed="rId2"/>
          <a:stretch>
            <a:fillRect/>
          </a:stretch>
        </p:blipFill>
        <p:spPr>
          <a:xfrm>
            <a:off x="400317" y="197699"/>
            <a:ext cx="5047445" cy="6537951"/>
          </a:xfrm>
          <a:prstGeom prst="rect">
            <a:avLst/>
          </a:prstGeom>
        </p:spPr>
      </p:pic>
      <p:sp>
        <p:nvSpPr>
          <p:cNvPr id="2" name="Rounded Rectangle 1"/>
          <p:cNvSpPr/>
          <p:nvPr/>
        </p:nvSpPr>
        <p:spPr>
          <a:xfrm>
            <a:off x="3992451" y="1571223"/>
            <a:ext cx="1545464" cy="131364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947375" y="3309870"/>
            <a:ext cx="1545464" cy="8136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947375" y="4258392"/>
            <a:ext cx="1545464" cy="112497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953814" y="5520140"/>
            <a:ext cx="1545464" cy="131364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00337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Long bone growth and remodeling during </a:t>
            </a:r>
            <a:r>
              <a:rPr lang="en-US" sz="4000" b="1" dirty="0" err="1" smtClean="0"/>
              <a:t>outh</a:t>
            </a:r>
            <a:r>
              <a:rPr lang="en-US" sz="4000" b="1" dirty="0"/>
              <a:t>.</a:t>
            </a:r>
          </a:p>
        </p:txBody>
      </p:sp>
      <p:sp>
        <p:nvSpPr>
          <p:cNvPr id="3" name="Content Placeholder 2"/>
          <p:cNvSpPr>
            <a:spLocks noGrp="1"/>
          </p:cNvSpPr>
          <p:nvPr>
            <p:ph idx="1"/>
          </p:nvPr>
        </p:nvSpPr>
        <p:spPr>
          <a:xfrm>
            <a:off x="7055892" y="1825625"/>
            <a:ext cx="4297907" cy="4351338"/>
          </a:xfrm>
        </p:spPr>
        <p:txBody>
          <a:bodyPr>
            <a:normAutofit lnSpcReduction="10000"/>
          </a:bodyPr>
          <a:lstStyle/>
          <a:p>
            <a:r>
              <a:rPr lang="en-US" dirty="0" smtClean="0"/>
              <a:t>The </a:t>
            </a:r>
            <a:r>
              <a:rPr lang="en-US" dirty="0"/>
              <a:t>events at the left depict </a:t>
            </a:r>
            <a:r>
              <a:rPr lang="en-US" b="1" dirty="0" err="1"/>
              <a:t>endochondral</a:t>
            </a:r>
            <a:r>
              <a:rPr lang="en-US" b="1" dirty="0"/>
              <a:t> ossification </a:t>
            </a:r>
            <a:r>
              <a:rPr lang="en-US" dirty="0"/>
              <a:t>that occurs at the </a:t>
            </a:r>
            <a:r>
              <a:rPr lang="en-US" u="sng" dirty="0"/>
              <a:t>articular cartilages and epiphyseal plates as the bone grows in lengt</a:t>
            </a:r>
            <a:r>
              <a:rPr lang="en-US" dirty="0"/>
              <a:t>h. </a:t>
            </a:r>
            <a:endParaRPr lang="en-US" dirty="0" smtClean="0"/>
          </a:p>
          <a:p>
            <a:r>
              <a:rPr lang="en-US" dirty="0" smtClean="0"/>
              <a:t>Events </a:t>
            </a:r>
            <a:r>
              <a:rPr lang="en-US" dirty="0"/>
              <a:t>at the right show </a:t>
            </a:r>
            <a:r>
              <a:rPr lang="en-US" b="1" dirty="0"/>
              <a:t>bone remodeling </a:t>
            </a:r>
            <a:r>
              <a:rPr lang="en-US" u="sng" dirty="0"/>
              <a:t>during long bone growth to maintain proper bone proportions.</a:t>
            </a:r>
          </a:p>
        </p:txBody>
      </p:sp>
      <p:pic>
        <p:nvPicPr>
          <p:cNvPr id="4" name="Picture 3"/>
          <p:cNvPicPr>
            <a:picLocks noChangeAspect="1"/>
          </p:cNvPicPr>
          <p:nvPr/>
        </p:nvPicPr>
        <p:blipFill>
          <a:blip r:embed="rId2"/>
          <a:stretch>
            <a:fillRect/>
          </a:stretch>
        </p:blipFill>
        <p:spPr>
          <a:xfrm>
            <a:off x="402873" y="1539212"/>
            <a:ext cx="6406920" cy="4637751"/>
          </a:xfrm>
          <a:prstGeom prst="rect">
            <a:avLst/>
          </a:prstGeom>
        </p:spPr>
      </p:pic>
    </p:spTree>
    <p:extLst>
      <p:ext uri="{BB962C8B-B14F-4D97-AF65-F5344CB8AC3E}">
        <p14:creationId xmlns:p14="http://schemas.microsoft.com/office/powerpoint/2010/main" val="2494563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965915"/>
            <a:ext cx="7095187" cy="5211048"/>
          </a:xfrm>
        </p:spPr>
        <p:txBody>
          <a:bodyPr/>
          <a:lstStyle/>
          <a:p>
            <a:r>
              <a:rPr lang="en-US" dirty="0"/>
              <a:t>As </a:t>
            </a:r>
            <a:r>
              <a:rPr lang="en-US" b="1" dirty="0"/>
              <a:t>adolescence</a:t>
            </a:r>
            <a:r>
              <a:rPr lang="en-US" dirty="0"/>
              <a:t> draws to an end, the </a:t>
            </a:r>
            <a:r>
              <a:rPr lang="en-US" u="sng" dirty="0" err="1"/>
              <a:t>chondroblasts</a:t>
            </a:r>
            <a:r>
              <a:rPr lang="en-US" u="sng" dirty="0"/>
              <a:t> of the epiphyseal plates </a:t>
            </a:r>
            <a:r>
              <a:rPr lang="en-US" dirty="0"/>
              <a:t>divide less often and the plates </a:t>
            </a:r>
            <a:r>
              <a:rPr lang="en-US" u="sng" dirty="0"/>
              <a:t>become thinner and thinner until they are entirely replaced by bone tissue</a:t>
            </a:r>
            <a:r>
              <a:rPr lang="en-US" dirty="0"/>
              <a:t>. Longitudinal bone growth ends when the bone of the epiphysis and diaphysis fuses. </a:t>
            </a:r>
            <a:endParaRPr lang="en-US" dirty="0" smtClean="0"/>
          </a:p>
          <a:p>
            <a:r>
              <a:rPr lang="en-US" dirty="0" smtClean="0"/>
              <a:t>This </a:t>
            </a:r>
            <a:r>
              <a:rPr lang="en-US" dirty="0"/>
              <a:t>process, called </a:t>
            </a:r>
            <a:r>
              <a:rPr lang="en-US" u="sng" dirty="0"/>
              <a:t>epiphyseal plate closure</a:t>
            </a:r>
            <a:r>
              <a:rPr lang="en-US" dirty="0"/>
              <a:t>, happens at about </a:t>
            </a:r>
            <a:r>
              <a:rPr lang="en-US" b="1" dirty="0"/>
              <a:t>18 years of age in females</a:t>
            </a:r>
            <a:r>
              <a:rPr lang="en-US" dirty="0"/>
              <a:t> and </a:t>
            </a:r>
            <a:r>
              <a:rPr lang="en-US" b="1" dirty="0"/>
              <a:t>21 years of age in males</a:t>
            </a:r>
            <a:r>
              <a:rPr lang="en-US" dirty="0"/>
              <a:t>. </a:t>
            </a:r>
          </a:p>
        </p:txBody>
      </p:sp>
      <p:pic>
        <p:nvPicPr>
          <p:cNvPr id="4" name="Picture 3"/>
          <p:cNvPicPr>
            <a:picLocks noChangeAspect="1"/>
          </p:cNvPicPr>
          <p:nvPr/>
        </p:nvPicPr>
        <p:blipFill>
          <a:blip r:embed="rId2"/>
          <a:stretch>
            <a:fillRect/>
          </a:stretch>
        </p:blipFill>
        <p:spPr>
          <a:xfrm>
            <a:off x="8522995" y="965915"/>
            <a:ext cx="2552835" cy="4553191"/>
          </a:xfrm>
          <a:prstGeom prst="rect">
            <a:avLst/>
          </a:prstGeom>
        </p:spPr>
      </p:pic>
    </p:spTree>
    <p:extLst>
      <p:ext uri="{BB962C8B-B14F-4D97-AF65-F5344CB8AC3E}">
        <p14:creationId xmlns:p14="http://schemas.microsoft.com/office/powerpoint/2010/main" val="34999362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Hormonal Regulation of Bone Growth</a:t>
            </a:r>
          </a:p>
        </p:txBody>
      </p:sp>
      <p:sp>
        <p:nvSpPr>
          <p:cNvPr id="3" name="Content Placeholder 2"/>
          <p:cNvSpPr>
            <a:spLocks noGrp="1"/>
          </p:cNvSpPr>
          <p:nvPr>
            <p:ph idx="1"/>
          </p:nvPr>
        </p:nvSpPr>
        <p:spPr>
          <a:xfrm>
            <a:off x="748048" y="1519707"/>
            <a:ext cx="10515600" cy="5004985"/>
          </a:xfrm>
        </p:spPr>
        <p:txBody>
          <a:bodyPr>
            <a:normAutofit fontScale="85000" lnSpcReduction="10000"/>
          </a:bodyPr>
          <a:lstStyle/>
          <a:p>
            <a:r>
              <a:rPr lang="en-US" dirty="0"/>
              <a:t>The growth of bones that occurs until </a:t>
            </a:r>
            <a:r>
              <a:rPr lang="en-US" u="sng" dirty="0"/>
              <a:t>young adulthood </a:t>
            </a:r>
            <a:r>
              <a:rPr lang="en-US" dirty="0"/>
              <a:t>is exquisitely controlled by a symphony of </a:t>
            </a:r>
            <a:r>
              <a:rPr lang="en-US" b="1" dirty="0"/>
              <a:t>hormones</a:t>
            </a:r>
            <a:r>
              <a:rPr lang="en-US" dirty="0"/>
              <a:t>. </a:t>
            </a:r>
            <a:endParaRPr lang="en-US" dirty="0" smtClean="0"/>
          </a:p>
          <a:p>
            <a:r>
              <a:rPr lang="en-US" dirty="0" smtClean="0"/>
              <a:t>During </a:t>
            </a:r>
            <a:r>
              <a:rPr lang="en-US" u="sng" dirty="0"/>
              <a:t>infancy and childhood</a:t>
            </a:r>
            <a:r>
              <a:rPr lang="en-US" dirty="0"/>
              <a:t>, the single most important stimulus of epiphyseal plate activity is </a:t>
            </a:r>
            <a:r>
              <a:rPr lang="en-US" b="1" dirty="0"/>
              <a:t>growth hormone </a:t>
            </a:r>
            <a:r>
              <a:rPr lang="en-US" dirty="0"/>
              <a:t>released by the </a:t>
            </a:r>
            <a:r>
              <a:rPr lang="en-US" u="sng" dirty="0"/>
              <a:t>anterior pituitary gland</a:t>
            </a:r>
            <a:r>
              <a:rPr lang="en-US" dirty="0"/>
              <a:t>. </a:t>
            </a:r>
            <a:endParaRPr lang="en-US" dirty="0" smtClean="0"/>
          </a:p>
          <a:p>
            <a:r>
              <a:rPr lang="en-US" b="1" dirty="0" smtClean="0"/>
              <a:t>Thyroid hormones </a:t>
            </a:r>
            <a:r>
              <a:rPr lang="en-US" u="sng" dirty="0" smtClean="0"/>
              <a:t>modulate </a:t>
            </a:r>
            <a:r>
              <a:rPr lang="en-US" u="sng" dirty="0"/>
              <a:t>the activity of growth hormone</a:t>
            </a:r>
            <a:r>
              <a:rPr lang="en-US" dirty="0"/>
              <a:t>, ensuring that the skeleton has proper proportions as it grows. </a:t>
            </a:r>
            <a:endParaRPr lang="en-US" dirty="0" smtClean="0"/>
          </a:p>
          <a:p>
            <a:r>
              <a:rPr lang="en-US" dirty="0" smtClean="0"/>
              <a:t>At </a:t>
            </a:r>
            <a:r>
              <a:rPr lang="en-US" dirty="0"/>
              <a:t>puberty, male and female </a:t>
            </a:r>
            <a:r>
              <a:rPr lang="en-US" b="1" dirty="0"/>
              <a:t>sex hormones </a:t>
            </a:r>
            <a:r>
              <a:rPr lang="en-US" dirty="0"/>
              <a:t>(</a:t>
            </a:r>
            <a:r>
              <a:rPr lang="en-US" u="sng" dirty="0"/>
              <a:t>testosterone and estrogens, respectively)</a:t>
            </a:r>
            <a:r>
              <a:rPr lang="en-US" dirty="0"/>
              <a:t> are released in increasing amounts. Initially these sex hormones </a:t>
            </a:r>
            <a:r>
              <a:rPr lang="en-US" u="sng" dirty="0"/>
              <a:t>promote the growth spurt typical of adolescence</a:t>
            </a:r>
            <a:r>
              <a:rPr lang="en-US" dirty="0"/>
              <a:t>, as well as the </a:t>
            </a:r>
            <a:r>
              <a:rPr lang="en-US" u="sng" dirty="0"/>
              <a:t>masculinization or feminization</a:t>
            </a:r>
            <a:r>
              <a:rPr lang="en-US" dirty="0"/>
              <a:t> of </a:t>
            </a:r>
            <a:r>
              <a:rPr lang="en-US" u="sng" dirty="0"/>
              <a:t>specific parts of the skeleton</a:t>
            </a:r>
            <a:r>
              <a:rPr lang="en-US" dirty="0"/>
              <a:t>. Later the hormones induce epiphyseal plate closure, ending longitudinal bone growth</a:t>
            </a:r>
            <a:r>
              <a:rPr lang="en-US" dirty="0" smtClean="0"/>
              <a:t>.</a:t>
            </a:r>
            <a:endParaRPr lang="en-US" dirty="0"/>
          </a:p>
          <a:p>
            <a:r>
              <a:rPr lang="en-US" u="sng" dirty="0" smtClean="0"/>
              <a:t>Excesses </a:t>
            </a:r>
            <a:r>
              <a:rPr lang="en-US" u="sng" dirty="0"/>
              <a:t>or deficits </a:t>
            </a:r>
            <a:r>
              <a:rPr lang="en-US" dirty="0"/>
              <a:t>of any of these hormones can result in </a:t>
            </a:r>
            <a:r>
              <a:rPr lang="en-US" u="sng" dirty="0"/>
              <a:t>obviously abnormal skeletal growth</a:t>
            </a:r>
            <a:r>
              <a:rPr lang="en-US" dirty="0"/>
              <a:t>. For example, </a:t>
            </a:r>
            <a:r>
              <a:rPr lang="en-US" dirty="0" err="1"/>
              <a:t>hypersecretion</a:t>
            </a:r>
            <a:r>
              <a:rPr lang="en-US" dirty="0"/>
              <a:t> of growth hormone in children results in </a:t>
            </a:r>
            <a:r>
              <a:rPr lang="en-US" u="sng" dirty="0"/>
              <a:t>excessive height </a:t>
            </a:r>
            <a:r>
              <a:rPr lang="en-US" dirty="0"/>
              <a:t>(</a:t>
            </a:r>
            <a:r>
              <a:rPr lang="en-US" b="1" dirty="0"/>
              <a:t>gigantism</a:t>
            </a:r>
            <a:r>
              <a:rPr lang="en-US" dirty="0"/>
              <a:t>), and </a:t>
            </a:r>
            <a:r>
              <a:rPr lang="en-US" u="sng" dirty="0"/>
              <a:t>deficits of growth hormone or thyroid hormone produce characteristic </a:t>
            </a:r>
            <a:r>
              <a:rPr lang="en-US" dirty="0"/>
              <a:t>types of </a:t>
            </a:r>
            <a:r>
              <a:rPr lang="en-US" b="1" dirty="0" smtClean="0"/>
              <a:t>dwarfism.</a:t>
            </a:r>
            <a:endParaRPr lang="en-US" b="1" dirty="0"/>
          </a:p>
        </p:txBody>
      </p:sp>
    </p:spTree>
    <p:extLst>
      <p:ext uri="{BB962C8B-B14F-4D97-AF65-F5344CB8AC3E}">
        <p14:creationId xmlns:p14="http://schemas.microsoft.com/office/powerpoint/2010/main" val="41001432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9245" y="489397"/>
            <a:ext cx="10954555" cy="6130344"/>
          </a:xfrm>
        </p:spPr>
        <p:txBody>
          <a:bodyPr>
            <a:normAutofit fontScale="92500" lnSpcReduction="10000"/>
          </a:bodyPr>
          <a:lstStyle/>
          <a:p>
            <a:pPr marL="0" indent="0">
              <a:buNone/>
            </a:pPr>
            <a:r>
              <a:rPr lang="en-US" dirty="0"/>
              <a:t>T</a:t>
            </a:r>
            <a:r>
              <a:rPr lang="en-US" dirty="0" smtClean="0"/>
              <a:t>here are </a:t>
            </a:r>
            <a:r>
              <a:rPr lang="en-US" u="sng" dirty="0" smtClean="0"/>
              <a:t>three types of cartilage </a:t>
            </a:r>
            <a:r>
              <a:rPr lang="en-US" dirty="0" smtClean="0"/>
              <a:t>tissue in the body: </a:t>
            </a:r>
            <a:r>
              <a:rPr lang="en-US" b="1" dirty="0" smtClean="0"/>
              <a:t>hyaline, elastic, </a:t>
            </a:r>
            <a:r>
              <a:rPr lang="en-US" dirty="0" smtClean="0"/>
              <a:t>and</a:t>
            </a:r>
            <a:r>
              <a:rPr lang="en-US" b="1" dirty="0" smtClean="0"/>
              <a:t> fibrocartilage.</a:t>
            </a:r>
            <a:r>
              <a:rPr lang="en-US" dirty="0" smtClean="0"/>
              <a:t> All three types have the same basic components—cells called </a:t>
            </a:r>
            <a:r>
              <a:rPr lang="en-US" u="sng" dirty="0" smtClean="0"/>
              <a:t>chondrocytes</a:t>
            </a:r>
            <a:r>
              <a:rPr lang="en-US" dirty="0" smtClean="0"/>
              <a:t>,</a:t>
            </a:r>
          </a:p>
          <a:p>
            <a:pPr marL="0" indent="0">
              <a:buNone/>
            </a:pPr>
            <a:endParaRPr lang="en-US" b="1" dirty="0" smtClean="0"/>
          </a:p>
          <a:p>
            <a:pPr marL="0" indent="0">
              <a:buNone/>
            </a:pPr>
            <a:r>
              <a:rPr lang="en-US" b="1" dirty="0" smtClean="0"/>
              <a:t>Hyaline cartilages</a:t>
            </a:r>
            <a:endParaRPr lang="en-US" dirty="0"/>
          </a:p>
          <a:p>
            <a:r>
              <a:rPr lang="en-US" dirty="0" smtClean="0"/>
              <a:t>which look like </a:t>
            </a:r>
            <a:r>
              <a:rPr lang="en-US" u="sng" dirty="0" smtClean="0"/>
              <a:t>frosted glass </a:t>
            </a:r>
            <a:r>
              <a:rPr lang="en-US" dirty="0" smtClean="0"/>
              <a:t>when freshly exposed, </a:t>
            </a:r>
            <a:r>
              <a:rPr lang="en-US" u="sng" dirty="0" smtClean="0"/>
              <a:t>provide support with flexibility and resilience</a:t>
            </a:r>
            <a:r>
              <a:rPr lang="en-US" dirty="0" smtClean="0"/>
              <a:t>. </a:t>
            </a:r>
          </a:p>
          <a:p>
            <a:r>
              <a:rPr lang="en-US" dirty="0" smtClean="0"/>
              <a:t>They are the </a:t>
            </a:r>
            <a:r>
              <a:rPr lang="en-US" u="sng" dirty="0" smtClean="0"/>
              <a:t>most abundant skeletal cartilages</a:t>
            </a:r>
            <a:r>
              <a:rPr lang="en-US" dirty="0" smtClean="0"/>
              <a:t>. When viewed under the microscope, their </a:t>
            </a:r>
            <a:r>
              <a:rPr lang="en-US" u="sng" dirty="0" smtClean="0"/>
              <a:t>chondrocytes appear spherical</a:t>
            </a:r>
            <a:r>
              <a:rPr lang="en-US" dirty="0" smtClean="0"/>
              <a:t>. The only fiber type in their matrix is </a:t>
            </a:r>
            <a:r>
              <a:rPr lang="en-US" u="sng" dirty="0" smtClean="0"/>
              <a:t>fine collagen fibers </a:t>
            </a:r>
            <a:r>
              <a:rPr lang="en-US" dirty="0" smtClean="0"/>
              <a:t>(which, however, are not detectable microscopically). </a:t>
            </a:r>
          </a:p>
          <a:p>
            <a:r>
              <a:rPr lang="en-US" dirty="0" smtClean="0"/>
              <a:t>Skeletal hyaline cartilages include (1) </a:t>
            </a:r>
            <a:r>
              <a:rPr lang="en-US" b="1" dirty="0" smtClean="0"/>
              <a:t>articular cartilages</a:t>
            </a:r>
            <a:r>
              <a:rPr lang="en-US" dirty="0" smtClean="0"/>
              <a:t>, which </a:t>
            </a:r>
            <a:r>
              <a:rPr lang="en-US" u="sng" dirty="0" smtClean="0"/>
              <a:t>cover the ends of most bones at movable joints</a:t>
            </a:r>
            <a:r>
              <a:rPr lang="en-US" dirty="0" smtClean="0"/>
              <a:t>; (2) </a:t>
            </a:r>
            <a:r>
              <a:rPr lang="en-US" b="1" dirty="0" smtClean="0"/>
              <a:t>costal cartilages</a:t>
            </a:r>
            <a:r>
              <a:rPr lang="en-US" dirty="0" smtClean="0"/>
              <a:t>, which </a:t>
            </a:r>
            <a:r>
              <a:rPr lang="en-US" u="sng" dirty="0" smtClean="0"/>
              <a:t>connect the ribs to the sternum (breastbone</a:t>
            </a:r>
            <a:r>
              <a:rPr lang="en-US" dirty="0" smtClean="0"/>
              <a:t>); (3) </a:t>
            </a:r>
            <a:r>
              <a:rPr lang="en-US" b="1" dirty="0" smtClean="0"/>
              <a:t>respiratory cartilages</a:t>
            </a:r>
            <a:r>
              <a:rPr lang="en-US" dirty="0" smtClean="0"/>
              <a:t>, which </a:t>
            </a:r>
            <a:r>
              <a:rPr lang="en-US" u="sng" dirty="0" smtClean="0"/>
              <a:t>form the skeleton of the larynx (</a:t>
            </a:r>
            <a:r>
              <a:rPr lang="en-US" u="sng" dirty="0" err="1" smtClean="0"/>
              <a:t>voicebox</a:t>
            </a:r>
            <a:r>
              <a:rPr lang="en-US" u="sng" dirty="0" smtClean="0"/>
              <a:t>), and reinforce other respiratory passageways</a:t>
            </a:r>
            <a:r>
              <a:rPr lang="en-US" dirty="0" smtClean="0"/>
              <a:t>; and (4) </a:t>
            </a:r>
            <a:r>
              <a:rPr lang="en-US" b="1" dirty="0" smtClean="0"/>
              <a:t>nasal cartilages</a:t>
            </a:r>
            <a:r>
              <a:rPr lang="en-US" dirty="0" smtClean="0"/>
              <a:t>, which </a:t>
            </a:r>
            <a:r>
              <a:rPr lang="en-US" u="sng" dirty="0" smtClean="0"/>
              <a:t>support the external nose</a:t>
            </a:r>
            <a:r>
              <a:rPr lang="en-US" dirty="0" smtClean="0"/>
              <a:t>.</a:t>
            </a:r>
            <a:endParaRPr lang="en-US" dirty="0"/>
          </a:p>
        </p:txBody>
      </p:sp>
    </p:spTree>
    <p:extLst>
      <p:ext uri="{BB962C8B-B14F-4D97-AF65-F5344CB8AC3E}">
        <p14:creationId xmlns:p14="http://schemas.microsoft.com/office/powerpoint/2010/main" val="19698310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5295900" y="0"/>
            <a:ext cx="6265088" cy="6858000"/>
          </a:xfrm>
          <a:prstGeom prst="rect">
            <a:avLst/>
          </a:prstGeom>
        </p:spPr>
      </p:pic>
      <p:pic>
        <p:nvPicPr>
          <p:cNvPr id="4" name="Picture 3"/>
          <p:cNvPicPr>
            <a:picLocks noChangeAspect="1"/>
          </p:cNvPicPr>
          <p:nvPr/>
        </p:nvPicPr>
        <p:blipFill>
          <a:blip r:embed="rId3"/>
          <a:stretch>
            <a:fillRect/>
          </a:stretch>
        </p:blipFill>
        <p:spPr>
          <a:xfrm>
            <a:off x="595916" y="0"/>
            <a:ext cx="4457700" cy="6858000"/>
          </a:xfrm>
          <a:prstGeom prst="rect">
            <a:avLst/>
          </a:prstGeom>
        </p:spPr>
      </p:pic>
    </p:spTree>
    <p:extLst>
      <p:ext uri="{BB962C8B-B14F-4D97-AF65-F5344CB8AC3E}">
        <p14:creationId xmlns:p14="http://schemas.microsoft.com/office/powerpoint/2010/main" val="27539540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Bone Homeostasis: Remodeling and Repair</a:t>
            </a:r>
          </a:p>
        </p:txBody>
      </p:sp>
      <p:sp>
        <p:nvSpPr>
          <p:cNvPr id="3" name="Content Placeholder 2"/>
          <p:cNvSpPr>
            <a:spLocks noGrp="1"/>
          </p:cNvSpPr>
          <p:nvPr>
            <p:ph idx="1"/>
          </p:nvPr>
        </p:nvSpPr>
        <p:spPr/>
        <p:txBody>
          <a:bodyPr>
            <a:normAutofit fontScale="92500" lnSpcReduction="10000"/>
          </a:bodyPr>
          <a:lstStyle/>
          <a:p>
            <a:r>
              <a:rPr lang="en-US" dirty="0"/>
              <a:t>Bones appear to be the most lifeless of body organs, and may even summon images of a graveyard. But as you have just learned, appearances can be deceiving. Bone is a dynamic and active tissue, and small-scale changes in bone architecture occur continually. Every week we recycle 5–7% of our bone mass, and as much as half a gram of calcium may enter or leave the adult skeleton each day! Spongy bone is replaced every three to four years; compact bone, every ten years or so. This is fortunate because when bone remains in place for long periods the calcium crystallizes and becomes more brittle—ripe conditions for fracture. And when we break bones—the most common disorder of bone homeostasis—they undergo a remarkable process of self-repair.</a:t>
            </a:r>
            <a:br>
              <a:rPr lang="en-US" dirty="0"/>
            </a:br>
            <a:endParaRPr lang="en-US" dirty="0"/>
          </a:p>
        </p:txBody>
      </p:sp>
    </p:spTree>
    <p:extLst>
      <p:ext uri="{BB962C8B-B14F-4D97-AF65-F5344CB8AC3E}">
        <p14:creationId xmlns:p14="http://schemas.microsoft.com/office/powerpoint/2010/main" val="35482961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Bone Remodeling</a:t>
            </a:r>
          </a:p>
        </p:txBody>
      </p:sp>
      <p:sp>
        <p:nvSpPr>
          <p:cNvPr id="3" name="Content Placeholder 2"/>
          <p:cNvSpPr>
            <a:spLocks noGrp="1"/>
          </p:cNvSpPr>
          <p:nvPr>
            <p:ph idx="1"/>
          </p:nvPr>
        </p:nvSpPr>
        <p:spPr/>
        <p:txBody>
          <a:bodyPr>
            <a:normAutofit fontScale="92500" lnSpcReduction="20000"/>
          </a:bodyPr>
          <a:lstStyle/>
          <a:p>
            <a:r>
              <a:rPr lang="en-US" dirty="0"/>
              <a:t>In the adult skeleton, bone deposit and bone </a:t>
            </a:r>
            <a:r>
              <a:rPr lang="en-US" dirty="0" err="1"/>
              <a:t>resorption</a:t>
            </a:r>
            <a:r>
              <a:rPr lang="en-US" dirty="0"/>
              <a:t> (removal) occur both at the surface of the </a:t>
            </a:r>
            <a:r>
              <a:rPr lang="en-US" dirty="0" err="1"/>
              <a:t>periosteum</a:t>
            </a:r>
            <a:r>
              <a:rPr lang="en-US" dirty="0"/>
              <a:t> and the surface of the </a:t>
            </a:r>
            <a:r>
              <a:rPr lang="en-US" dirty="0" err="1"/>
              <a:t>endosteum</a:t>
            </a:r>
            <a:r>
              <a:rPr lang="en-US" dirty="0"/>
              <a:t>. Together, the two processes constitute </a:t>
            </a:r>
            <a:r>
              <a:rPr lang="en-US" b="1" dirty="0"/>
              <a:t>bone remodeling</a:t>
            </a:r>
            <a:r>
              <a:rPr lang="en-US" dirty="0"/>
              <a:t>, and they are coupled and coordinated by “packets” of adjacent osteoblasts and osteoclasts called remodeling units (with help from the stress-sensing osteocytes). In healthy young adults, total bone mass remains constant, an indication that the rates of bone deposit and </a:t>
            </a:r>
            <a:r>
              <a:rPr lang="en-US" dirty="0" err="1"/>
              <a:t>resorption</a:t>
            </a:r>
            <a:r>
              <a:rPr lang="en-US" dirty="0"/>
              <a:t> are essentially equal. Remodeling does not occur uniformly, however. For example, the distal part of the femur, or thigh bone, is fully replaced every five to six months, whereas its shaft is altered much more slowly.</a:t>
            </a:r>
            <a:br>
              <a:rPr lang="en-US" dirty="0"/>
            </a:br>
            <a:r>
              <a:rPr lang="en-US" dirty="0"/>
              <a:t>   Bone deposit occurs wherever bone is injured or added bone strength is required. For optimal bone deposit, a healthy diet rich in proteins, vitamin C, vitamin D, vitamin A, and several minerals (calcium, phosphorus, magnesium, and manganese, to name a few) is essential.</a:t>
            </a:r>
          </a:p>
        </p:txBody>
      </p:sp>
    </p:spTree>
    <p:extLst>
      <p:ext uri="{BB962C8B-B14F-4D97-AF65-F5344CB8AC3E}">
        <p14:creationId xmlns:p14="http://schemas.microsoft.com/office/powerpoint/2010/main" val="15634550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New matrix deposits by osteocytes are marked by the presence of an osteoid seam, an </a:t>
            </a:r>
            <a:r>
              <a:rPr lang="en-US" dirty="0" err="1"/>
              <a:t>unmineralized</a:t>
            </a:r>
            <a:r>
              <a:rPr lang="en-US" dirty="0"/>
              <a:t> band of gauzy-looking bone matrix 10–12 µm wide. Between the osteoid seam and the older mineralized bone, there is an abrupt transition called the calcification front. Because the osteoid seam is always of constant width and the change from </a:t>
            </a:r>
            <a:r>
              <a:rPr lang="en-US" dirty="0" err="1"/>
              <a:t>unmineralized</a:t>
            </a:r>
            <a:r>
              <a:rPr lang="en-US" dirty="0"/>
              <a:t> to mineralized matrix is sudden, it seems that the osteoid must mature for about a week before it can calcify. The precise trigger for calcification is still controversial. However, one critical factor is the product of the local concentrations of calcium and phosphate (P</a:t>
            </a:r>
            <a:r>
              <a:rPr lang="en-US" baseline="-25000" dirty="0"/>
              <a:t>i</a:t>
            </a:r>
            <a:r>
              <a:rPr lang="en-US" dirty="0"/>
              <a:t>) ions (the Ca</a:t>
            </a:r>
            <a:r>
              <a:rPr lang="en-US" baseline="30000" dirty="0"/>
              <a:t>2+</a:t>
            </a:r>
            <a:r>
              <a:rPr lang="en-US" dirty="0"/>
              <a:t> · P</a:t>
            </a:r>
            <a:r>
              <a:rPr lang="en-US" baseline="-25000" dirty="0"/>
              <a:t>i</a:t>
            </a:r>
            <a:r>
              <a:rPr lang="en-US" dirty="0"/>
              <a:t> product). When this product reaches a certain level, tiny crystals of hydroxyapatite form spontaneously and then catalyze further crystallization of calcium salts in the area. Other factors involved are matrix proteins that bind and concentrate calcium, and the enzyme alkaline phosphatase (shed by the osteoblasts), which is essential for mineralization. Once proper conditions are present, calcium salts are deposited all at once and with great precision throughout the “matured” matrix.</a:t>
            </a:r>
            <a:br>
              <a:rPr lang="en-US" dirty="0"/>
            </a:br>
            <a:endParaRPr lang="en-US" dirty="0"/>
          </a:p>
        </p:txBody>
      </p:sp>
    </p:spTree>
    <p:extLst>
      <p:ext uri="{BB962C8B-B14F-4D97-AF65-F5344CB8AC3E}">
        <p14:creationId xmlns:p14="http://schemas.microsoft.com/office/powerpoint/2010/main" val="18768981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b="1" dirty="0"/>
              <a:t>Bone </a:t>
            </a:r>
            <a:r>
              <a:rPr lang="en-US" b="1" dirty="0" err="1"/>
              <a:t>resorption</a:t>
            </a:r>
            <a:r>
              <a:rPr lang="en-US" dirty="0"/>
              <a:t> is accomplished by osteoclasts, giant multinucleate cells that arise from the same hematopoietic stem cells that differentiate into macrophages. Osteoclasts move along a bone surface, digging grooves as they break down the bone matrix. The part of the osteoclast that touches the bone is highly folded to form a ruffled membrane that clings tightly to the bone, sealing off the area of bone destruction. The ruffled border secretes (1) </a:t>
            </a:r>
            <a:r>
              <a:rPr lang="en-US" dirty="0" err="1"/>
              <a:t>lysosomal</a:t>
            </a:r>
            <a:r>
              <a:rPr lang="en-US" dirty="0"/>
              <a:t> enzymes that digest the organic matrix and (2) hydrochloric acid that converts the calcium salts into soluble forms that pass easily into solution. Osteoclasts may also phagocytize the demineralized matrix and dead osteocytes. The digested matrix end products, growth factors, and dissolved minerals are then </a:t>
            </a:r>
            <a:r>
              <a:rPr lang="en-US" dirty="0" err="1"/>
              <a:t>endocytosed</a:t>
            </a:r>
            <a:r>
              <a:rPr lang="en-US" dirty="0"/>
              <a:t>, transported across the osteoclast (by </a:t>
            </a:r>
            <a:r>
              <a:rPr lang="en-US" dirty="0" err="1"/>
              <a:t>transcytosis</a:t>
            </a:r>
            <a:r>
              <a:rPr lang="en-US" dirty="0"/>
              <a:t>), and released at the opposite side where they enter first the interstitial fluid and then the blood. Although there is much to learn about osteoclast activation, proteins secreted by T cells of the immune system appear to be important.</a:t>
            </a:r>
            <a:br>
              <a:rPr lang="en-US" dirty="0"/>
            </a:br>
            <a:endParaRPr lang="en-US" dirty="0"/>
          </a:p>
        </p:txBody>
      </p:sp>
    </p:spTree>
    <p:extLst>
      <p:ext uri="{BB962C8B-B14F-4D97-AF65-F5344CB8AC3E}">
        <p14:creationId xmlns:p14="http://schemas.microsoft.com/office/powerpoint/2010/main" val="31366571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Control of Remodeling</a:t>
            </a:r>
          </a:p>
        </p:txBody>
      </p:sp>
      <p:sp>
        <p:nvSpPr>
          <p:cNvPr id="3" name="Content Placeholder 2"/>
          <p:cNvSpPr>
            <a:spLocks noGrp="1"/>
          </p:cNvSpPr>
          <p:nvPr>
            <p:ph idx="1"/>
          </p:nvPr>
        </p:nvSpPr>
        <p:spPr/>
        <p:txBody>
          <a:bodyPr>
            <a:normAutofit fontScale="85000" lnSpcReduction="20000"/>
          </a:bodyPr>
          <a:lstStyle/>
          <a:p>
            <a:r>
              <a:rPr lang="en-US" dirty="0"/>
              <a:t>The remodeling that goes on continuously in the skeleton is regulated by two control loops that serve different “masters.” One is a negative feedback hormonal mechanism that maintains Ca</a:t>
            </a:r>
            <a:r>
              <a:rPr lang="en-US" baseline="30000" dirty="0"/>
              <a:t>2+</a:t>
            </a:r>
            <a:r>
              <a:rPr lang="en-US" dirty="0"/>
              <a:t> homeostasis in the blood. The other involves responses to mechanical and gravitational forces acting on the skeleton.</a:t>
            </a:r>
            <a:br>
              <a:rPr lang="en-US" dirty="0"/>
            </a:br>
            <a:r>
              <a:rPr lang="en-US" dirty="0"/>
              <a:t>   The hormonal mechanism becomes much more meaningful when you understand calcium’s importance in the body. Ionic calcium is necessary for an amazing number of physiological processes, including transmission of nerve impulses, muscle contraction, blood coagulation, secretion by glands and nerve cells, and cell division. The human body contains 1200–1400 g of calcium, more than 99% present as bone minerals. Most of the remainder is in body cells. Less than 1.5 g is present in blood, and the hormonal control loop normally maintains blood Ca</a:t>
            </a:r>
            <a:r>
              <a:rPr lang="en-US" baseline="30000" dirty="0"/>
              <a:t>2+</a:t>
            </a:r>
            <a:r>
              <a:rPr lang="en-US" dirty="0"/>
              <a:t> within the very narrow range of 9–11 mg per dl (100 ml) of blood. Calcium is absorbed from the intestine under the control of vitamin D metabolites. The daily calcium requirement is 400–800 mg from birth until the age of 10, and 1200–1500 mg from ages 11 to 24.</a:t>
            </a:r>
            <a:br>
              <a:rPr lang="en-US" dirty="0"/>
            </a:br>
            <a:endParaRPr lang="en-US" dirty="0"/>
          </a:p>
        </p:txBody>
      </p:sp>
    </p:spTree>
    <p:extLst>
      <p:ext uri="{BB962C8B-B14F-4D97-AF65-F5344CB8AC3E}">
        <p14:creationId xmlns:p14="http://schemas.microsoft.com/office/powerpoint/2010/main" val="2377953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Hormonal Mechanism </a:t>
            </a:r>
          </a:p>
        </p:txBody>
      </p:sp>
      <p:sp>
        <p:nvSpPr>
          <p:cNvPr id="3" name="Content Placeholder 2"/>
          <p:cNvSpPr>
            <a:spLocks noGrp="1"/>
          </p:cNvSpPr>
          <p:nvPr>
            <p:ph idx="1"/>
          </p:nvPr>
        </p:nvSpPr>
        <p:spPr/>
        <p:txBody>
          <a:bodyPr/>
          <a:lstStyle/>
          <a:p>
            <a:r>
              <a:rPr lang="en-US" dirty="0" smtClean="0"/>
              <a:t>The </a:t>
            </a:r>
            <a:r>
              <a:rPr lang="en-US" dirty="0"/>
              <a:t>hormonal mechanism primarily involves </a:t>
            </a:r>
            <a:r>
              <a:rPr lang="en-US" b="1" dirty="0"/>
              <a:t>parathyroid hormone (PTH)</a:t>
            </a:r>
            <a:r>
              <a:rPr lang="en-US" dirty="0"/>
              <a:t>, produced by the parathyroid glands. To a much lesser extent it involves </a:t>
            </a:r>
            <a:r>
              <a:rPr lang="en-US" b="1" dirty="0"/>
              <a:t>calcitonin</a:t>
            </a:r>
            <a:r>
              <a:rPr lang="en-US" dirty="0"/>
              <a:t> (</a:t>
            </a:r>
            <a:r>
              <a:rPr lang="en-US" dirty="0" err="1"/>
              <a:t>kal″sĭ-to′nin</a:t>
            </a:r>
            <a:r>
              <a:rPr lang="en-US" dirty="0"/>
              <a:t>), produced by </a:t>
            </a:r>
            <a:r>
              <a:rPr lang="en-US" dirty="0" err="1"/>
              <a:t>parafollicular</a:t>
            </a:r>
            <a:r>
              <a:rPr lang="en-US" dirty="0"/>
              <a:t> cells (C cells) of the thyroid gland (Figure 6.11). PTH is released when blood levels of ionic calcium decline. The increased PTH level stimulates osteoclasts to resorb bone, releasing calcium to the blood. Osteoclasts are no respecters of matrix age. When activated, they break down both old and new matrix. Only osteoid, which lacks calcium salts, escapes digestion. As blood concentrations of calcium rise, the stimulus for PTH release ends. The decline of PTH reverses its effects and causes blood Ca</a:t>
            </a:r>
            <a:r>
              <a:rPr lang="en-US" baseline="30000" dirty="0"/>
              <a:t>2+</a:t>
            </a:r>
            <a:r>
              <a:rPr lang="en-US" dirty="0"/>
              <a:t> levels to fall.</a:t>
            </a:r>
          </a:p>
        </p:txBody>
      </p:sp>
    </p:spTree>
    <p:extLst>
      <p:ext uri="{BB962C8B-B14F-4D97-AF65-F5344CB8AC3E}">
        <p14:creationId xmlns:p14="http://schemas.microsoft.com/office/powerpoint/2010/main" val="20865627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305266" y="1825625"/>
            <a:ext cx="5048534" cy="4351338"/>
          </a:xfrm>
        </p:spPr>
        <p:txBody>
          <a:bodyPr/>
          <a:lstStyle/>
          <a:p>
            <a:r>
              <a:rPr lang="en-US" dirty="0"/>
              <a:t>Hormonal control of blood calcium levels. PTH and to a lesser extent calcitonin operate in negative feedback fashion to control blood calcium levels.</a:t>
            </a:r>
          </a:p>
        </p:txBody>
      </p:sp>
      <p:pic>
        <p:nvPicPr>
          <p:cNvPr id="4" name="Picture 3"/>
          <p:cNvPicPr>
            <a:picLocks noChangeAspect="1"/>
          </p:cNvPicPr>
          <p:nvPr/>
        </p:nvPicPr>
        <p:blipFill>
          <a:blip r:embed="rId2"/>
          <a:stretch>
            <a:fillRect/>
          </a:stretch>
        </p:blipFill>
        <p:spPr>
          <a:xfrm>
            <a:off x="664902" y="365125"/>
            <a:ext cx="5048250" cy="5715000"/>
          </a:xfrm>
          <a:prstGeom prst="rect">
            <a:avLst/>
          </a:prstGeom>
        </p:spPr>
      </p:pic>
    </p:spTree>
    <p:extLst>
      <p:ext uri="{BB962C8B-B14F-4D97-AF65-F5344CB8AC3E}">
        <p14:creationId xmlns:p14="http://schemas.microsoft.com/office/powerpoint/2010/main" val="19189242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Response to Mechanical Stress</a:t>
            </a:r>
          </a:p>
        </p:txBody>
      </p:sp>
      <p:sp>
        <p:nvSpPr>
          <p:cNvPr id="3" name="Content Placeholder 2"/>
          <p:cNvSpPr>
            <a:spLocks noGrp="1"/>
          </p:cNvSpPr>
          <p:nvPr>
            <p:ph idx="1"/>
          </p:nvPr>
        </p:nvSpPr>
        <p:spPr/>
        <p:txBody>
          <a:bodyPr>
            <a:normAutofit fontScale="92500" lnSpcReduction="10000"/>
          </a:bodyPr>
          <a:lstStyle/>
          <a:p>
            <a:r>
              <a:rPr lang="en-US" dirty="0" smtClean="0"/>
              <a:t>The </a:t>
            </a:r>
            <a:r>
              <a:rPr lang="en-US" dirty="0"/>
              <a:t>second set of controls regulating bone remodeling, bone’s response to mechanical stress (muscle pull) and gravity, serves the needs of the skeleton by keeping the bones strong where stressors are acting. Wolff’s law holds that a bone grows or remodels in response to the demands placed on it. The first thing to understand is that a bone’s anatomy reflects the common stresses it encounters. For example, a bone is loaded (stressed) whenever weight bears down on it or muscles pull on it. This loading is usually off center, however, and tends to bend the bone. Bending compresses the bone on one side and subjects it to tension (stretching) on the other (Figure 6.12). But both forces are minimal toward the center of the bone (they cancel each other out), so a bone can “hollow out” for lightness (using spongy bone instead of compact bone) without jeopardy.</a:t>
            </a:r>
            <a:br>
              <a:rPr lang="en-US" dirty="0"/>
            </a:br>
            <a:endParaRPr lang="en-US" dirty="0"/>
          </a:p>
        </p:txBody>
      </p:sp>
    </p:spTree>
    <p:extLst>
      <p:ext uri="{BB962C8B-B14F-4D97-AF65-F5344CB8AC3E}">
        <p14:creationId xmlns:p14="http://schemas.microsoft.com/office/powerpoint/2010/main" val="26050471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660106" y="1825625"/>
            <a:ext cx="4693693" cy="4351338"/>
          </a:xfrm>
        </p:spPr>
        <p:txBody>
          <a:bodyPr>
            <a:normAutofit fontScale="85000" lnSpcReduction="20000"/>
          </a:bodyPr>
          <a:lstStyle/>
          <a:p>
            <a:r>
              <a:rPr lang="en-US" dirty="0"/>
              <a:t>Bone anatomy and stress. When loaded, bones are subjected to bending stress. In this example using the femur of the thigh, body weight transmitted to the head of the femur threatens to bend the bone along the indicated arc. This bending compresses the bone on one side (converging arrows), and stretches it on the other side (diverging arrows). Because these two forces cancel each other internally, much less bone material is needed internally than superficially.</a:t>
            </a:r>
          </a:p>
        </p:txBody>
      </p:sp>
      <p:pic>
        <p:nvPicPr>
          <p:cNvPr id="4" name="Picture 3"/>
          <p:cNvPicPr>
            <a:picLocks noChangeAspect="1"/>
          </p:cNvPicPr>
          <p:nvPr/>
        </p:nvPicPr>
        <p:blipFill>
          <a:blip r:embed="rId2"/>
          <a:stretch>
            <a:fillRect/>
          </a:stretch>
        </p:blipFill>
        <p:spPr>
          <a:xfrm>
            <a:off x="838200" y="220354"/>
            <a:ext cx="5057775" cy="6362700"/>
          </a:xfrm>
          <a:prstGeom prst="rect">
            <a:avLst/>
          </a:prstGeom>
        </p:spPr>
      </p:pic>
    </p:spTree>
    <p:extLst>
      <p:ext uri="{BB962C8B-B14F-4D97-AF65-F5344CB8AC3E}">
        <p14:creationId xmlns:p14="http://schemas.microsoft.com/office/powerpoint/2010/main" val="33384893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40913"/>
            <a:ext cx="10515600" cy="5636050"/>
          </a:xfrm>
        </p:spPr>
        <p:txBody>
          <a:bodyPr>
            <a:normAutofit fontScale="92500" lnSpcReduction="10000"/>
          </a:bodyPr>
          <a:lstStyle/>
          <a:p>
            <a:pPr marL="0" indent="0">
              <a:buNone/>
            </a:pPr>
            <a:r>
              <a:rPr lang="en-US" b="1" dirty="0" smtClean="0"/>
              <a:t>Elastic cartilages</a:t>
            </a:r>
            <a:r>
              <a:rPr lang="en-US" dirty="0" smtClean="0"/>
              <a:t> </a:t>
            </a:r>
          </a:p>
          <a:p>
            <a:r>
              <a:rPr lang="en-US" dirty="0" smtClean="0"/>
              <a:t>look very much </a:t>
            </a:r>
            <a:r>
              <a:rPr lang="en-US" u="sng" dirty="0" smtClean="0"/>
              <a:t>like hyaline cartilages</a:t>
            </a:r>
            <a:r>
              <a:rPr lang="en-US" dirty="0" smtClean="0"/>
              <a:t>, but they contain </a:t>
            </a:r>
            <a:r>
              <a:rPr lang="en-US" u="sng" dirty="0" smtClean="0"/>
              <a:t>more stretchy elastic fibers </a:t>
            </a:r>
            <a:r>
              <a:rPr lang="en-US" dirty="0" smtClean="0"/>
              <a:t>and so are </a:t>
            </a:r>
            <a:r>
              <a:rPr lang="en-US" u="sng" dirty="0" smtClean="0"/>
              <a:t>better able to stand up to repeated bending</a:t>
            </a:r>
            <a:r>
              <a:rPr lang="en-US" dirty="0" smtClean="0"/>
              <a:t>. </a:t>
            </a:r>
          </a:p>
          <a:p>
            <a:r>
              <a:rPr lang="en-US" dirty="0" smtClean="0"/>
              <a:t>They are found in </a:t>
            </a:r>
            <a:r>
              <a:rPr lang="en-US" u="sng" dirty="0" smtClean="0"/>
              <a:t>only two skeletal locations </a:t>
            </a:r>
            <a:r>
              <a:rPr lang="en-US" dirty="0" smtClean="0"/>
              <a:t>- the </a:t>
            </a:r>
            <a:r>
              <a:rPr lang="en-US" u="sng" dirty="0" smtClean="0"/>
              <a:t>external ear </a:t>
            </a:r>
            <a:r>
              <a:rPr lang="en-US" dirty="0" smtClean="0"/>
              <a:t>and the </a:t>
            </a:r>
            <a:r>
              <a:rPr lang="en-US" u="sng" dirty="0" smtClean="0"/>
              <a:t>epiglottis</a:t>
            </a:r>
            <a:r>
              <a:rPr lang="en-US" dirty="0" smtClean="0"/>
              <a:t> (the flap that bends to cover the opening of the larynx each time we swallow).</a:t>
            </a:r>
            <a:br>
              <a:rPr lang="en-US" dirty="0" smtClean="0"/>
            </a:br>
            <a:r>
              <a:rPr lang="en-US" dirty="0" smtClean="0"/>
              <a:t>   </a:t>
            </a:r>
          </a:p>
          <a:p>
            <a:pPr marL="0" indent="0">
              <a:buNone/>
            </a:pPr>
            <a:r>
              <a:rPr lang="en-US" b="1" dirty="0" smtClean="0"/>
              <a:t>Fibrocartilages</a:t>
            </a:r>
            <a:r>
              <a:rPr lang="en-US" dirty="0" smtClean="0"/>
              <a:t> </a:t>
            </a:r>
          </a:p>
          <a:p>
            <a:r>
              <a:rPr lang="en-US" dirty="0" smtClean="0"/>
              <a:t>are </a:t>
            </a:r>
            <a:r>
              <a:rPr lang="en-US" u="sng" dirty="0" smtClean="0"/>
              <a:t>highly compressible </a:t>
            </a:r>
            <a:r>
              <a:rPr lang="en-US" dirty="0" smtClean="0"/>
              <a:t>and </a:t>
            </a:r>
            <a:r>
              <a:rPr lang="en-US" u="sng" dirty="0" smtClean="0"/>
              <a:t>have great tensile strength</a:t>
            </a:r>
            <a:r>
              <a:rPr lang="en-US" dirty="0" smtClean="0"/>
              <a:t>. The perfect intermediate between hyaline and elastic cartilages, fibrocartilages consist of roughly parallel rows of </a:t>
            </a:r>
            <a:r>
              <a:rPr lang="en-US" u="sng" dirty="0" smtClean="0"/>
              <a:t>chondrocytes</a:t>
            </a:r>
            <a:r>
              <a:rPr lang="en-US" dirty="0" smtClean="0"/>
              <a:t> alternating with </a:t>
            </a:r>
            <a:r>
              <a:rPr lang="en-US" u="sng" dirty="0" smtClean="0"/>
              <a:t>thick collagen fibers</a:t>
            </a:r>
            <a:r>
              <a:rPr lang="en-US" dirty="0" smtClean="0"/>
              <a:t>. </a:t>
            </a:r>
          </a:p>
          <a:p>
            <a:r>
              <a:rPr lang="en-US" dirty="0" smtClean="0"/>
              <a:t>Fibrocartilages occur in sites that are subjected to both </a:t>
            </a:r>
            <a:r>
              <a:rPr lang="en-US" u="sng" dirty="0" smtClean="0"/>
              <a:t>heavy pressure and stretch</a:t>
            </a:r>
            <a:r>
              <a:rPr lang="en-US" dirty="0" smtClean="0"/>
              <a:t>, such as the </a:t>
            </a:r>
            <a:r>
              <a:rPr lang="en-US" u="sng" dirty="0" err="1" smtClean="0"/>
              <a:t>padlike</a:t>
            </a:r>
            <a:r>
              <a:rPr lang="en-US" u="sng" dirty="0" smtClean="0"/>
              <a:t> cartilages (menisci) of the knee </a:t>
            </a:r>
            <a:r>
              <a:rPr lang="en-US" dirty="0" smtClean="0"/>
              <a:t>and the </a:t>
            </a:r>
            <a:r>
              <a:rPr lang="en-US" u="sng" dirty="0" smtClean="0"/>
              <a:t>discs between vertebrae</a:t>
            </a:r>
            <a:r>
              <a:rPr lang="en-US" dirty="0" smtClean="0"/>
              <a:t>.</a:t>
            </a:r>
            <a:endParaRPr lang="en-US" dirty="0"/>
          </a:p>
        </p:txBody>
      </p:sp>
    </p:spTree>
    <p:extLst>
      <p:ext uri="{BB962C8B-B14F-4D97-AF65-F5344CB8AC3E}">
        <p14:creationId xmlns:p14="http://schemas.microsoft.com/office/powerpoint/2010/main" val="15976482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Bone Repair</a:t>
            </a:r>
          </a:p>
        </p:txBody>
      </p:sp>
      <p:sp>
        <p:nvSpPr>
          <p:cNvPr id="3" name="Content Placeholder 2"/>
          <p:cNvSpPr>
            <a:spLocks noGrp="1"/>
          </p:cNvSpPr>
          <p:nvPr>
            <p:ph idx="1"/>
          </p:nvPr>
        </p:nvSpPr>
        <p:spPr>
          <a:xfrm>
            <a:off x="838200" y="1494543"/>
            <a:ext cx="10515600" cy="4351338"/>
          </a:xfrm>
        </p:spPr>
        <p:txBody>
          <a:bodyPr/>
          <a:lstStyle/>
          <a:p>
            <a:r>
              <a:rPr lang="en-US" dirty="0"/>
              <a:t>Despite their remarkable </a:t>
            </a:r>
            <a:r>
              <a:rPr lang="en-US" u="sng" dirty="0"/>
              <a:t>strength, bones are susceptible </a:t>
            </a:r>
            <a:r>
              <a:rPr lang="en-US" dirty="0"/>
              <a:t>to </a:t>
            </a:r>
            <a:r>
              <a:rPr lang="en-US" b="1" dirty="0"/>
              <a:t>fractures</a:t>
            </a:r>
            <a:r>
              <a:rPr lang="en-US" dirty="0"/>
              <a:t>, or </a:t>
            </a:r>
            <a:r>
              <a:rPr lang="en-US" b="1" dirty="0"/>
              <a:t>breaks</a:t>
            </a:r>
            <a:r>
              <a:rPr lang="en-US" dirty="0"/>
              <a:t>. </a:t>
            </a:r>
            <a:endParaRPr lang="en-US" dirty="0" smtClean="0"/>
          </a:p>
          <a:p>
            <a:r>
              <a:rPr lang="en-US" u="sng" dirty="0" smtClean="0"/>
              <a:t>During youth</a:t>
            </a:r>
            <a:r>
              <a:rPr lang="en-US" dirty="0" smtClean="0"/>
              <a:t>, most </a:t>
            </a:r>
            <a:r>
              <a:rPr lang="en-US" b="1" dirty="0" smtClean="0"/>
              <a:t>fractures</a:t>
            </a:r>
            <a:r>
              <a:rPr lang="en-US" dirty="0" smtClean="0"/>
              <a:t> result from exceptional </a:t>
            </a:r>
            <a:r>
              <a:rPr lang="en-US" u="sng" dirty="0" smtClean="0"/>
              <a:t>trauma</a:t>
            </a:r>
            <a:r>
              <a:rPr lang="en-US" dirty="0" smtClean="0"/>
              <a:t> that twists or smashes the bones (</a:t>
            </a:r>
            <a:r>
              <a:rPr lang="en-US" u="sng" dirty="0" smtClean="0"/>
              <a:t>sports injuries, automobile accidents, and falls, for example</a:t>
            </a:r>
            <a:r>
              <a:rPr lang="en-US" dirty="0" smtClean="0"/>
              <a:t>). </a:t>
            </a:r>
          </a:p>
          <a:p>
            <a:r>
              <a:rPr lang="en-US" u="sng" dirty="0" smtClean="0"/>
              <a:t>In old age</a:t>
            </a:r>
            <a:r>
              <a:rPr lang="en-US" dirty="0" smtClean="0"/>
              <a:t>, most fractures occur as bones </a:t>
            </a:r>
            <a:r>
              <a:rPr lang="en-US" b="1" dirty="0" smtClean="0"/>
              <a:t>thin </a:t>
            </a:r>
            <a:r>
              <a:rPr lang="en-US" dirty="0" smtClean="0"/>
              <a:t>and</a:t>
            </a:r>
            <a:r>
              <a:rPr lang="en-US" b="1" dirty="0" smtClean="0"/>
              <a:t> weaken</a:t>
            </a:r>
            <a:r>
              <a:rPr lang="en-US" dirty="0" smtClean="0"/>
              <a:t>.</a:t>
            </a:r>
            <a:br>
              <a:rPr lang="en-US" dirty="0" smtClean="0"/>
            </a:br>
            <a:r>
              <a:rPr lang="en-US" dirty="0" smtClean="0"/>
              <a:t>   </a:t>
            </a:r>
            <a:endParaRPr lang="en-US" dirty="0"/>
          </a:p>
        </p:txBody>
      </p:sp>
      <p:pic>
        <p:nvPicPr>
          <p:cNvPr id="1026" name="Picture 2" descr="Image result for fra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092" y="4444617"/>
            <a:ext cx="2524125" cy="18097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3504217" y="4444617"/>
            <a:ext cx="1524000" cy="1809751"/>
          </a:xfrm>
          <a:prstGeom prst="rect">
            <a:avLst/>
          </a:prstGeom>
        </p:spPr>
      </p:pic>
      <p:pic>
        <p:nvPicPr>
          <p:cNvPr id="5" name="Picture 4"/>
          <p:cNvPicPr>
            <a:picLocks noChangeAspect="1"/>
          </p:cNvPicPr>
          <p:nvPr/>
        </p:nvPicPr>
        <p:blipFill>
          <a:blip r:embed="rId4"/>
          <a:stretch>
            <a:fillRect/>
          </a:stretch>
        </p:blipFill>
        <p:spPr>
          <a:xfrm>
            <a:off x="5059749" y="4444617"/>
            <a:ext cx="3552825" cy="1766997"/>
          </a:xfrm>
          <a:prstGeom prst="rect">
            <a:avLst/>
          </a:prstGeom>
        </p:spPr>
      </p:pic>
      <p:pic>
        <p:nvPicPr>
          <p:cNvPr id="6" name="Picture 5"/>
          <p:cNvPicPr>
            <a:picLocks noChangeAspect="1"/>
          </p:cNvPicPr>
          <p:nvPr/>
        </p:nvPicPr>
        <p:blipFill>
          <a:blip r:embed="rId5"/>
          <a:stretch>
            <a:fillRect/>
          </a:stretch>
        </p:blipFill>
        <p:spPr>
          <a:xfrm>
            <a:off x="8644106" y="4444617"/>
            <a:ext cx="2486025" cy="1766997"/>
          </a:xfrm>
          <a:prstGeom prst="rect">
            <a:avLst/>
          </a:prstGeom>
        </p:spPr>
      </p:pic>
    </p:spTree>
    <p:extLst>
      <p:ext uri="{BB962C8B-B14F-4D97-AF65-F5344CB8AC3E}">
        <p14:creationId xmlns:p14="http://schemas.microsoft.com/office/powerpoint/2010/main" val="25553398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barn(inVertical)">
                                      <p:cBhvr>
                                        <p:cTn id="22" dur="500"/>
                                        <p:tgtEl>
                                          <p:spTgt spid="1026"/>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par>
                                <p:cTn id="29" presetID="16" presetClass="entr" presetSubtype="21"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53208" y="498742"/>
            <a:ext cx="11680635" cy="16646678"/>
          </a:xfrm>
          <a:prstGeom prst="rect">
            <a:avLst/>
          </a:prstGeom>
        </p:spPr>
      </p:pic>
      <p:sp>
        <p:nvSpPr>
          <p:cNvPr id="6" name="Rectangle 5"/>
          <p:cNvSpPr/>
          <p:nvPr/>
        </p:nvSpPr>
        <p:spPr>
          <a:xfrm>
            <a:off x="253208" y="1690688"/>
            <a:ext cx="5784985" cy="50411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3525" y="1690688"/>
            <a:ext cx="5784985" cy="50411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54267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 y="-6497053"/>
            <a:ext cx="12192000" cy="19491158"/>
          </a:xfrm>
          <a:prstGeom prst="rect">
            <a:avLst/>
          </a:prstGeom>
        </p:spPr>
      </p:pic>
      <p:sp>
        <p:nvSpPr>
          <p:cNvPr id="5" name="Rectangle 4"/>
          <p:cNvSpPr/>
          <p:nvPr/>
        </p:nvSpPr>
        <p:spPr>
          <a:xfrm>
            <a:off x="0" y="756745"/>
            <a:ext cx="6038193" cy="59751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269420" y="756745"/>
            <a:ext cx="5922579" cy="59751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77535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11365" y="-12454758"/>
            <a:ext cx="11680635" cy="18347942"/>
          </a:xfrm>
          <a:prstGeom prst="rect">
            <a:avLst/>
          </a:prstGeom>
        </p:spPr>
      </p:pic>
      <p:sp>
        <p:nvSpPr>
          <p:cNvPr id="5" name="Rectangle 4"/>
          <p:cNvSpPr/>
          <p:nvPr/>
        </p:nvSpPr>
        <p:spPr>
          <a:xfrm>
            <a:off x="0" y="173414"/>
            <a:ext cx="6038193" cy="59751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201103" y="173413"/>
            <a:ext cx="6038193" cy="59751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44310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5250" y="638175"/>
            <a:ext cx="12382500" cy="5581650"/>
          </a:xfrm>
          <a:prstGeom prst="rect">
            <a:avLst/>
          </a:prstGeom>
        </p:spPr>
      </p:pic>
    </p:spTree>
    <p:extLst>
      <p:ext uri="{BB962C8B-B14F-4D97-AF65-F5344CB8AC3E}">
        <p14:creationId xmlns:p14="http://schemas.microsoft.com/office/powerpoint/2010/main" val="17861016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433387" y="728663"/>
            <a:ext cx="6715974" cy="5448300"/>
          </a:xfrm>
          <a:prstGeom prst="rect">
            <a:avLst/>
          </a:prstGeom>
        </p:spPr>
      </p:pic>
      <p:pic>
        <p:nvPicPr>
          <p:cNvPr id="6" name="Picture 5"/>
          <p:cNvPicPr>
            <a:picLocks noChangeAspect="1"/>
          </p:cNvPicPr>
          <p:nvPr/>
        </p:nvPicPr>
        <p:blipFill>
          <a:blip r:embed="rId3"/>
          <a:stretch>
            <a:fillRect/>
          </a:stretch>
        </p:blipFill>
        <p:spPr>
          <a:xfrm>
            <a:off x="7149360" y="728663"/>
            <a:ext cx="4341275" cy="5448300"/>
          </a:xfrm>
          <a:prstGeom prst="rect">
            <a:avLst/>
          </a:prstGeom>
        </p:spPr>
      </p:pic>
      <p:sp>
        <p:nvSpPr>
          <p:cNvPr id="8" name="Oval 7"/>
          <p:cNvSpPr/>
          <p:nvPr/>
        </p:nvSpPr>
        <p:spPr>
          <a:xfrm>
            <a:off x="1371600" y="3247697"/>
            <a:ext cx="1103586" cy="11666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291575" y="3417970"/>
            <a:ext cx="1103586" cy="11666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149358" y="1825625"/>
            <a:ext cx="1395551" cy="192656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0318632" y="3168869"/>
            <a:ext cx="1103586" cy="11666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22106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5138" y="157655"/>
            <a:ext cx="10515600" cy="5388687"/>
          </a:xfrm>
        </p:spPr>
        <p:txBody>
          <a:bodyPr/>
          <a:lstStyle/>
          <a:p>
            <a:r>
              <a:rPr lang="en-US" dirty="0"/>
              <a:t> A fracture is treated by </a:t>
            </a:r>
            <a:r>
              <a:rPr lang="en-US" b="1" dirty="0"/>
              <a:t>reduction</a:t>
            </a:r>
            <a:r>
              <a:rPr lang="en-US" dirty="0"/>
              <a:t>, the </a:t>
            </a:r>
            <a:r>
              <a:rPr lang="en-US" b="1" dirty="0"/>
              <a:t>realignment</a:t>
            </a:r>
            <a:r>
              <a:rPr lang="en-US" dirty="0"/>
              <a:t> of the broken bone ends. </a:t>
            </a:r>
            <a:endParaRPr lang="en-US" dirty="0" smtClean="0"/>
          </a:p>
          <a:p>
            <a:r>
              <a:rPr lang="en-US" dirty="0" smtClean="0"/>
              <a:t>In </a:t>
            </a:r>
            <a:r>
              <a:rPr lang="en-US" b="1" dirty="0"/>
              <a:t>closed or external reduction</a:t>
            </a:r>
            <a:r>
              <a:rPr lang="en-US" dirty="0"/>
              <a:t>, the </a:t>
            </a:r>
            <a:r>
              <a:rPr lang="en-US" u="sng" dirty="0"/>
              <a:t>bone ends are coaxed into position by the physician’s hands</a:t>
            </a:r>
            <a:r>
              <a:rPr lang="en-US" dirty="0"/>
              <a:t>. </a:t>
            </a:r>
            <a:r>
              <a:rPr lang="en-US" b="1" dirty="0"/>
              <a:t>In open (internal) reduction</a:t>
            </a:r>
            <a:r>
              <a:rPr lang="en-US" dirty="0"/>
              <a:t>, the </a:t>
            </a:r>
            <a:r>
              <a:rPr lang="en-US" u="sng" dirty="0"/>
              <a:t>bone ends are secured together surgically with pins or wires</a:t>
            </a:r>
            <a:r>
              <a:rPr lang="en-US" dirty="0"/>
              <a:t>. </a:t>
            </a:r>
            <a:endParaRPr lang="en-US" dirty="0" smtClean="0"/>
          </a:p>
          <a:p>
            <a:r>
              <a:rPr lang="en-US" dirty="0" smtClean="0"/>
              <a:t>After </a:t>
            </a:r>
            <a:r>
              <a:rPr lang="en-US" dirty="0"/>
              <a:t>the </a:t>
            </a:r>
            <a:r>
              <a:rPr lang="en-US" u="sng" dirty="0"/>
              <a:t>broken bone is reduced</a:t>
            </a:r>
            <a:r>
              <a:rPr lang="en-US" dirty="0"/>
              <a:t>, it is </a:t>
            </a:r>
            <a:r>
              <a:rPr lang="en-US" b="1" dirty="0"/>
              <a:t>immobilized</a:t>
            </a:r>
            <a:r>
              <a:rPr lang="en-US" dirty="0"/>
              <a:t> either by a </a:t>
            </a:r>
            <a:r>
              <a:rPr lang="en-US" b="1" dirty="0"/>
              <a:t>cast</a:t>
            </a:r>
            <a:r>
              <a:rPr lang="en-US" dirty="0"/>
              <a:t> or </a:t>
            </a:r>
            <a:r>
              <a:rPr lang="en-US" b="1" dirty="0"/>
              <a:t>traction</a:t>
            </a:r>
            <a:r>
              <a:rPr lang="en-US" dirty="0"/>
              <a:t> to </a:t>
            </a:r>
            <a:r>
              <a:rPr lang="en-US" u="sng" dirty="0"/>
              <a:t>allow the healing process to begin</a:t>
            </a:r>
            <a:r>
              <a:rPr lang="en-US" dirty="0"/>
              <a:t>. </a:t>
            </a:r>
            <a:endParaRPr lang="en-US" dirty="0" smtClean="0"/>
          </a:p>
          <a:p>
            <a:r>
              <a:rPr lang="en-US" dirty="0" smtClean="0"/>
              <a:t>For </a:t>
            </a:r>
            <a:r>
              <a:rPr lang="en-US" dirty="0"/>
              <a:t>a </a:t>
            </a:r>
            <a:r>
              <a:rPr lang="en-US" u="sng" dirty="0"/>
              <a:t>simple fracture </a:t>
            </a:r>
            <a:r>
              <a:rPr lang="en-US" dirty="0"/>
              <a:t>the healing time is </a:t>
            </a:r>
            <a:r>
              <a:rPr lang="en-US" b="1" dirty="0"/>
              <a:t>six to eight weeks </a:t>
            </a:r>
            <a:r>
              <a:rPr lang="en-US" dirty="0"/>
              <a:t>for </a:t>
            </a:r>
            <a:r>
              <a:rPr lang="en-US" u="sng" dirty="0"/>
              <a:t>small or medium-sized bones in young adults</a:t>
            </a:r>
            <a:r>
              <a:rPr lang="en-US" dirty="0"/>
              <a:t>, but it is much longer for large, weight-bearing bones and for bones of elderly people (because of their poorer circulation).</a:t>
            </a:r>
            <a:br>
              <a:rPr lang="en-US" dirty="0"/>
            </a:br>
            <a:r>
              <a:rPr lang="en-US" dirty="0"/>
              <a:t>   </a:t>
            </a:r>
          </a:p>
        </p:txBody>
      </p:sp>
      <p:pic>
        <p:nvPicPr>
          <p:cNvPr id="4" name="Picture 3"/>
          <p:cNvPicPr>
            <a:picLocks noChangeAspect="1"/>
          </p:cNvPicPr>
          <p:nvPr/>
        </p:nvPicPr>
        <p:blipFill>
          <a:blip r:embed="rId2"/>
          <a:stretch>
            <a:fillRect/>
          </a:stretch>
        </p:blipFill>
        <p:spPr>
          <a:xfrm>
            <a:off x="5511526" y="4827697"/>
            <a:ext cx="2619375" cy="1743075"/>
          </a:xfrm>
          <a:prstGeom prst="rect">
            <a:avLst/>
          </a:prstGeom>
        </p:spPr>
      </p:pic>
      <p:pic>
        <p:nvPicPr>
          <p:cNvPr id="5" name="Picture 4"/>
          <p:cNvPicPr>
            <a:picLocks noChangeAspect="1"/>
          </p:cNvPicPr>
          <p:nvPr/>
        </p:nvPicPr>
        <p:blipFill>
          <a:blip r:embed="rId3"/>
          <a:stretch>
            <a:fillRect/>
          </a:stretch>
        </p:blipFill>
        <p:spPr>
          <a:xfrm>
            <a:off x="8325917" y="4900618"/>
            <a:ext cx="2790825" cy="1638300"/>
          </a:xfrm>
          <a:prstGeom prst="rect">
            <a:avLst/>
          </a:prstGeom>
        </p:spPr>
      </p:pic>
    </p:spTree>
    <p:extLst>
      <p:ext uri="{BB962C8B-B14F-4D97-AF65-F5344CB8AC3E}">
        <p14:creationId xmlns:p14="http://schemas.microsoft.com/office/powerpoint/2010/main" val="7627819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par>
                                <p:cTn id="23" presetID="16" presetClass="entr" presetSubtype="21"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929951" y="836935"/>
            <a:ext cx="7029439" cy="5623551"/>
          </a:xfrm>
          <a:prstGeom prst="rect">
            <a:avLst/>
          </a:prstGeom>
        </p:spPr>
      </p:pic>
      <p:pic>
        <p:nvPicPr>
          <p:cNvPr id="5" name="Picture 4"/>
          <p:cNvPicPr>
            <a:picLocks noChangeAspect="1"/>
          </p:cNvPicPr>
          <p:nvPr/>
        </p:nvPicPr>
        <p:blipFill>
          <a:blip r:embed="rId3"/>
          <a:stretch>
            <a:fillRect/>
          </a:stretch>
        </p:blipFill>
        <p:spPr>
          <a:xfrm>
            <a:off x="283335" y="1120461"/>
            <a:ext cx="4646616" cy="5056501"/>
          </a:xfrm>
          <a:prstGeom prst="rect">
            <a:avLst/>
          </a:prstGeom>
        </p:spPr>
      </p:pic>
    </p:spTree>
    <p:extLst>
      <p:ext uri="{BB962C8B-B14F-4D97-AF65-F5344CB8AC3E}">
        <p14:creationId xmlns:p14="http://schemas.microsoft.com/office/powerpoint/2010/main" val="6856766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Repair in a simple fracture involves four major stages</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89185" y="1690687"/>
            <a:ext cx="11808373" cy="4615519"/>
          </a:xfrm>
          <a:prstGeom prst="rect">
            <a:avLst/>
          </a:prstGeom>
        </p:spPr>
      </p:pic>
    </p:spTree>
    <p:extLst>
      <p:ext uri="{BB962C8B-B14F-4D97-AF65-F5344CB8AC3E}">
        <p14:creationId xmlns:p14="http://schemas.microsoft.com/office/powerpoint/2010/main" val="1178889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5321" y="3916733"/>
            <a:ext cx="10515600" cy="6243145"/>
          </a:xfrm>
        </p:spPr>
        <p:txBody>
          <a:bodyPr>
            <a:normAutofit/>
          </a:bodyPr>
          <a:lstStyle/>
          <a:p>
            <a:pPr marL="0" indent="0">
              <a:buNone/>
            </a:pPr>
            <a:r>
              <a:rPr lang="en-US" b="1" dirty="0"/>
              <a:t>Hematoma formation. </a:t>
            </a:r>
            <a:r>
              <a:rPr lang="en-US" dirty="0"/>
              <a:t>     </a:t>
            </a:r>
            <a:endParaRPr lang="en-US" dirty="0" smtClean="0"/>
          </a:p>
          <a:p>
            <a:r>
              <a:rPr lang="en-US" dirty="0" smtClean="0"/>
              <a:t>When </a:t>
            </a:r>
            <a:r>
              <a:rPr lang="en-US" dirty="0"/>
              <a:t>a </a:t>
            </a:r>
            <a:r>
              <a:rPr lang="en-US" u="sng" dirty="0"/>
              <a:t>bone breaks, blood vessels in the bone and </a:t>
            </a:r>
            <a:r>
              <a:rPr lang="en-US" u="sng" dirty="0" err="1"/>
              <a:t>periosteum</a:t>
            </a:r>
            <a:r>
              <a:rPr lang="en-US" u="sng" dirty="0"/>
              <a:t>, and perhaps in surrounding tissues</a:t>
            </a:r>
            <a:r>
              <a:rPr lang="en-US" dirty="0"/>
              <a:t>, are </a:t>
            </a:r>
            <a:r>
              <a:rPr lang="en-US" u="sng" dirty="0"/>
              <a:t>torn and hemorrhage</a:t>
            </a:r>
            <a:r>
              <a:rPr lang="en-US" dirty="0"/>
              <a:t>. </a:t>
            </a:r>
            <a:endParaRPr lang="en-US" dirty="0" smtClean="0"/>
          </a:p>
          <a:p>
            <a:r>
              <a:rPr lang="en-US" dirty="0" smtClean="0"/>
              <a:t>As </a:t>
            </a:r>
            <a:r>
              <a:rPr lang="en-US" dirty="0"/>
              <a:t>a result, a </a:t>
            </a:r>
            <a:r>
              <a:rPr lang="en-US" b="1" dirty="0"/>
              <a:t>hematoma</a:t>
            </a:r>
            <a:r>
              <a:rPr lang="en-US" dirty="0"/>
              <a:t> (</a:t>
            </a:r>
            <a:r>
              <a:rPr lang="en-US" dirty="0" err="1"/>
              <a:t>he″mah-to′mah</a:t>
            </a:r>
            <a:r>
              <a:rPr lang="en-US" dirty="0"/>
              <a:t>), a mass of </a:t>
            </a:r>
            <a:r>
              <a:rPr lang="en-US" u="sng" dirty="0"/>
              <a:t>clotted blood</a:t>
            </a:r>
            <a:r>
              <a:rPr lang="en-US" dirty="0"/>
              <a:t>, forms at the fracture site. Soon, bone cells </a:t>
            </a:r>
            <a:r>
              <a:rPr lang="en-US" u="sng" dirty="0"/>
              <a:t>deprived of nutrition die</a:t>
            </a:r>
            <a:r>
              <a:rPr lang="en-US" dirty="0"/>
              <a:t>, and the tissue at the site becomes </a:t>
            </a:r>
            <a:r>
              <a:rPr lang="en-US" u="sng" dirty="0"/>
              <a:t>swollen, painful, and inflamed</a:t>
            </a:r>
            <a:r>
              <a:rPr lang="en-US" dirty="0"/>
              <a:t>. </a:t>
            </a:r>
            <a:r>
              <a:rPr lang="en-US" b="1" dirty="0"/>
              <a:t>  </a:t>
            </a:r>
            <a:endParaRPr lang="en-US" dirty="0"/>
          </a:p>
        </p:txBody>
      </p:sp>
      <p:pic>
        <p:nvPicPr>
          <p:cNvPr id="4" name="Picture 3"/>
          <p:cNvPicPr>
            <a:picLocks noChangeAspect="1"/>
          </p:cNvPicPr>
          <p:nvPr/>
        </p:nvPicPr>
        <p:blipFill>
          <a:blip r:embed="rId2"/>
          <a:stretch>
            <a:fillRect/>
          </a:stretch>
        </p:blipFill>
        <p:spPr>
          <a:xfrm>
            <a:off x="178934" y="0"/>
            <a:ext cx="11808373" cy="3736427"/>
          </a:xfrm>
          <a:prstGeom prst="rect">
            <a:avLst/>
          </a:prstGeom>
        </p:spPr>
      </p:pic>
      <p:sp>
        <p:nvSpPr>
          <p:cNvPr id="5" name="Oval 4"/>
          <p:cNvSpPr/>
          <p:nvPr/>
        </p:nvSpPr>
        <p:spPr>
          <a:xfrm>
            <a:off x="-1" y="0"/>
            <a:ext cx="2962142" cy="391673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00984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629436" y="0"/>
            <a:ext cx="7956998" cy="6759041"/>
          </a:xfrm>
          <a:prstGeom prst="rect">
            <a:avLst/>
          </a:prstGeom>
        </p:spPr>
      </p:pic>
    </p:spTree>
    <p:extLst>
      <p:ext uri="{BB962C8B-B14F-4D97-AF65-F5344CB8AC3E}">
        <p14:creationId xmlns:p14="http://schemas.microsoft.com/office/powerpoint/2010/main" val="7378222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334" y="3981128"/>
            <a:ext cx="11694017" cy="6243145"/>
          </a:xfrm>
        </p:spPr>
        <p:txBody>
          <a:bodyPr>
            <a:normAutofit/>
          </a:bodyPr>
          <a:lstStyle/>
          <a:p>
            <a:pPr marL="0" indent="0">
              <a:buNone/>
            </a:pPr>
            <a:r>
              <a:rPr lang="en-US" sz="2000" b="1" dirty="0" err="1"/>
              <a:t>Fibrocartilaginous</a:t>
            </a:r>
            <a:r>
              <a:rPr lang="en-US" sz="2000" b="1" dirty="0"/>
              <a:t> callus formation. </a:t>
            </a:r>
            <a:r>
              <a:rPr lang="en-US" sz="2000" dirty="0"/>
              <a:t> </a:t>
            </a:r>
            <a:endParaRPr lang="en-US" sz="2000" dirty="0" smtClean="0"/>
          </a:p>
          <a:p>
            <a:r>
              <a:rPr lang="en-US" sz="2000" dirty="0"/>
              <a:t> Within a few days, several events lead to the formation of </a:t>
            </a:r>
            <a:r>
              <a:rPr lang="en-US" sz="2000" u="sng" dirty="0"/>
              <a:t>soft granulation tissue</a:t>
            </a:r>
            <a:r>
              <a:rPr lang="en-US" sz="2000" dirty="0"/>
              <a:t>, also called the </a:t>
            </a:r>
            <a:r>
              <a:rPr lang="en-US" sz="2000" b="1" dirty="0"/>
              <a:t>soft callus </a:t>
            </a:r>
            <a:r>
              <a:rPr lang="en-US" sz="2000" dirty="0"/>
              <a:t>(</a:t>
            </a:r>
            <a:r>
              <a:rPr lang="en-US" sz="2000" dirty="0" err="1"/>
              <a:t>kal′us</a:t>
            </a:r>
            <a:r>
              <a:rPr lang="en-US" sz="2000" dirty="0"/>
              <a:t>; “</a:t>
            </a:r>
            <a:r>
              <a:rPr lang="en-US" sz="2000" u="sng" dirty="0"/>
              <a:t>hard skin</a:t>
            </a:r>
            <a:r>
              <a:rPr lang="en-US" sz="2000" dirty="0"/>
              <a:t>”). </a:t>
            </a:r>
            <a:r>
              <a:rPr lang="en-US" sz="2000" u="sng" dirty="0"/>
              <a:t>Capillaries grow</a:t>
            </a:r>
            <a:r>
              <a:rPr lang="en-US" sz="2000" dirty="0"/>
              <a:t> into the hematoma and </a:t>
            </a:r>
            <a:r>
              <a:rPr lang="en-US" sz="2000" u="sng" dirty="0"/>
              <a:t>phagocytic cells invade the area and begin cleaning up the </a:t>
            </a:r>
            <a:r>
              <a:rPr lang="en-US" sz="2000" u="sng" dirty="0" smtClean="0"/>
              <a:t>debris</a:t>
            </a:r>
            <a:r>
              <a:rPr lang="en-US" sz="2000" dirty="0" smtClean="0"/>
              <a:t>, begin </a:t>
            </a:r>
            <a:r>
              <a:rPr lang="en-US" sz="2000" u="sng" dirty="0"/>
              <a:t>reconstructing the bone</a:t>
            </a:r>
            <a:r>
              <a:rPr lang="en-US" sz="2000" dirty="0"/>
              <a:t>. The </a:t>
            </a:r>
            <a:r>
              <a:rPr lang="en-US" sz="2000" b="1" dirty="0"/>
              <a:t>fibroblasts</a:t>
            </a:r>
            <a:r>
              <a:rPr lang="en-US" sz="2000" dirty="0"/>
              <a:t> produce </a:t>
            </a:r>
            <a:r>
              <a:rPr lang="en-US" sz="2000" u="sng" dirty="0"/>
              <a:t>collagen fibers </a:t>
            </a:r>
            <a:r>
              <a:rPr lang="en-US" sz="2000" dirty="0"/>
              <a:t>that span the break and </a:t>
            </a:r>
            <a:r>
              <a:rPr lang="en-US" sz="2000" u="sng" dirty="0"/>
              <a:t>connect the broken bone </a:t>
            </a:r>
            <a:r>
              <a:rPr lang="en-US" sz="2000" dirty="0" smtClean="0"/>
              <a:t>ends. </a:t>
            </a:r>
          </a:p>
          <a:p>
            <a:r>
              <a:rPr lang="en-US" sz="2000" u="sng" dirty="0" smtClean="0"/>
              <a:t>Within </a:t>
            </a:r>
            <a:r>
              <a:rPr lang="en-US" sz="2000" u="sng" dirty="0"/>
              <a:t>this mass of repair tissue</a:t>
            </a:r>
            <a:r>
              <a:rPr lang="en-US" sz="2000" dirty="0"/>
              <a:t>, </a:t>
            </a:r>
            <a:r>
              <a:rPr lang="en-US" sz="2000" b="1" dirty="0"/>
              <a:t>osteoblasts</a:t>
            </a:r>
            <a:r>
              <a:rPr lang="en-US" sz="2000" dirty="0"/>
              <a:t> begin forming </a:t>
            </a:r>
            <a:r>
              <a:rPr lang="en-US" sz="2000" u="sng" dirty="0"/>
              <a:t>spongy </a:t>
            </a:r>
            <a:r>
              <a:rPr lang="en-US" sz="2000" u="sng" dirty="0" smtClean="0"/>
              <a:t>bone</a:t>
            </a:r>
            <a:r>
              <a:rPr lang="en-US" sz="2000" dirty="0" smtClean="0"/>
              <a:t>. </a:t>
            </a:r>
            <a:r>
              <a:rPr lang="en-US" sz="2000" dirty="0"/>
              <a:t>This entire mass of repair tissue, now called the </a:t>
            </a:r>
            <a:r>
              <a:rPr lang="en-US" sz="2000" b="1" dirty="0" err="1"/>
              <a:t>fibrocartilaginous</a:t>
            </a:r>
            <a:r>
              <a:rPr lang="en-US" sz="2000" b="1" dirty="0"/>
              <a:t> callus</a:t>
            </a:r>
            <a:r>
              <a:rPr lang="en-US" sz="2000" dirty="0"/>
              <a:t>, splints the broken bone. </a:t>
            </a:r>
          </a:p>
        </p:txBody>
      </p:sp>
      <p:pic>
        <p:nvPicPr>
          <p:cNvPr id="4" name="Picture 3"/>
          <p:cNvPicPr>
            <a:picLocks noChangeAspect="1"/>
          </p:cNvPicPr>
          <p:nvPr/>
        </p:nvPicPr>
        <p:blipFill>
          <a:blip r:embed="rId2"/>
          <a:stretch>
            <a:fillRect/>
          </a:stretch>
        </p:blipFill>
        <p:spPr>
          <a:xfrm>
            <a:off x="0" y="0"/>
            <a:ext cx="12191999" cy="3736427"/>
          </a:xfrm>
          <a:prstGeom prst="rect">
            <a:avLst/>
          </a:prstGeom>
        </p:spPr>
      </p:pic>
      <p:sp>
        <p:nvSpPr>
          <p:cNvPr id="5" name="Oval 4"/>
          <p:cNvSpPr/>
          <p:nvPr/>
        </p:nvSpPr>
        <p:spPr>
          <a:xfrm>
            <a:off x="2554308" y="-399245"/>
            <a:ext cx="4104069" cy="431597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34177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334" y="3981128"/>
            <a:ext cx="11694017" cy="6243145"/>
          </a:xfrm>
        </p:spPr>
        <p:txBody>
          <a:bodyPr>
            <a:normAutofit/>
          </a:bodyPr>
          <a:lstStyle/>
          <a:p>
            <a:pPr marL="0" indent="0">
              <a:buNone/>
            </a:pPr>
            <a:r>
              <a:rPr lang="en-US" b="1" dirty="0" smtClean="0"/>
              <a:t>Bony </a:t>
            </a:r>
            <a:r>
              <a:rPr lang="en-US" b="1" dirty="0"/>
              <a:t>callus formation. </a:t>
            </a:r>
            <a:r>
              <a:rPr lang="en-US" dirty="0"/>
              <a:t>     </a:t>
            </a:r>
            <a:endParaRPr lang="en-US" dirty="0" smtClean="0"/>
          </a:p>
          <a:p>
            <a:r>
              <a:rPr lang="en-US" dirty="0" smtClean="0"/>
              <a:t>Within </a:t>
            </a:r>
            <a:r>
              <a:rPr lang="en-US" u="sng" dirty="0"/>
              <a:t>a week</a:t>
            </a:r>
            <a:r>
              <a:rPr lang="en-US" dirty="0"/>
              <a:t>, new bone </a:t>
            </a:r>
            <a:r>
              <a:rPr lang="en-US" dirty="0" err="1"/>
              <a:t>trabeculae</a:t>
            </a:r>
            <a:r>
              <a:rPr lang="en-US" dirty="0"/>
              <a:t> begin to appear in </a:t>
            </a:r>
            <a:r>
              <a:rPr lang="en-US" u="sng" dirty="0"/>
              <a:t>the </a:t>
            </a:r>
            <a:r>
              <a:rPr lang="en-US" u="sng" dirty="0" err="1"/>
              <a:t>fibrocartilaginous</a:t>
            </a:r>
            <a:r>
              <a:rPr lang="en-US" u="sng" dirty="0"/>
              <a:t> callus</a:t>
            </a:r>
            <a:r>
              <a:rPr lang="en-US" dirty="0"/>
              <a:t> and gradually </a:t>
            </a:r>
            <a:r>
              <a:rPr lang="en-US" u="sng" dirty="0"/>
              <a:t>convert it to </a:t>
            </a:r>
            <a:r>
              <a:rPr lang="en-US" dirty="0"/>
              <a:t>a </a:t>
            </a:r>
            <a:r>
              <a:rPr lang="en-US" b="1" dirty="0"/>
              <a:t>bony (hard) callus</a:t>
            </a:r>
            <a:r>
              <a:rPr lang="en-US" dirty="0"/>
              <a:t> of spongy bone. </a:t>
            </a:r>
            <a:endParaRPr lang="en-US" dirty="0" smtClean="0"/>
          </a:p>
          <a:p>
            <a:r>
              <a:rPr lang="en-US" dirty="0" smtClean="0"/>
              <a:t>Bony </a:t>
            </a:r>
            <a:r>
              <a:rPr lang="en-US" dirty="0"/>
              <a:t>callus formation </a:t>
            </a:r>
            <a:r>
              <a:rPr lang="en-US" u="sng" dirty="0"/>
              <a:t>continues until a firm union is formed </a:t>
            </a:r>
            <a:r>
              <a:rPr lang="en-US" dirty="0"/>
              <a:t>about </a:t>
            </a:r>
            <a:r>
              <a:rPr lang="en-US" u="sng" dirty="0"/>
              <a:t>two months later. </a:t>
            </a:r>
          </a:p>
        </p:txBody>
      </p:sp>
      <p:pic>
        <p:nvPicPr>
          <p:cNvPr id="4" name="Picture 3"/>
          <p:cNvPicPr>
            <a:picLocks noChangeAspect="1"/>
          </p:cNvPicPr>
          <p:nvPr/>
        </p:nvPicPr>
        <p:blipFill>
          <a:blip r:embed="rId2"/>
          <a:stretch>
            <a:fillRect/>
          </a:stretch>
        </p:blipFill>
        <p:spPr>
          <a:xfrm>
            <a:off x="0" y="0"/>
            <a:ext cx="12191999" cy="3736427"/>
          </a:xfrm>
          <a:prstGeom prst="rect">
            <a:avLst/>
          </a:prstGeom>
        </p:spPr>
      </p:pic>
      <p:sp>
        <p:nvSpPr>
          <p:cNvPr id="5" name="Oval 4"/>
          <p:cNvSpPr/>
          <p:nvPr/>
        </p:nvSpPr>
        <p:spPr>
          <a:xfrm>
            <a:off x="5670996" y="-289776"/>
            <a:ext cx="4104069" cy="431597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10134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334" y="3981128"/>
            <a:ext cx="11694017" cy="6243145"/>
          </a:xfrm>
        </p:spPr>
        <p:txBody>
          <a:bodyPr>
            <a:normAutofit/>
          </a:bodyPr>
          <a:lstStyle/>
          <a:p>
            <a:pPr marL="0" indent="0">
              <a:buNone/>
            </a:pPr>
            <a:r>
              <a:rPr lang="en-US" sz="2400" b="1" dirty="0" smtClean="0"/>
              <a:t>Bone </a:t>
            </a:r>
            <a:r>
              <a:rPr lang="en-US" sz="2400" b="1" dirty="0"/>
              <a:t>remodeling. </a:t>
            </a:r>
            <a:r>
              <a:rPr lang="en-US" sz="2400" dirty="0"/>
              <a:t>     </a:t>
            </a:r>
            <a:endParaRPr lang="en-US" sz="2400" dirty="0" smtClean="0"/>
          </a:p>
          <a:p>
            <a:r>
              <a:rPr lang="en-US" sz="2400" dirty="0" smtClean="0"/>
              <a:t>Beginning </a:t>
            </a:r>
            <a:r>
              <a:rPr lang="en-US" sz="2400" u="sng" dirty="0"/>
              <a:t>during bony callus formation and continuing for several months after</a:t>
            </a:r>
            <a:r>
              <a:rPr lang="en-US" sz="2400" dirty="0"/>
              <a:t>, </a:t>
            </a:r>
            <a:r>
              <a:rPr lang="en-US" sz="2400" u="sng" dirty="0"/>
              <a:t>the bony callus is remodeled</a:t>
            </a:r>
            <a:r>
              <a:rPr lang="en-US" sz="2400" dirty="0"/>
              <a:t>. </a:t>
            </a:r>
            <a:endParaRPr lang="en-US" sz="2400" dirty="0" smtClean="0"/>
          </a:p>
          <a:p>
            <a:r>
              <a:rPr lang="en-US" sz="2400" dirty="0" smtClean="0"/>
              <a:t>The </a:t>
            </a:r>
            <a:r>
              <a:rPr lang="en-US" sz="2400" u="sng" dirty="0"/>
              <a:t>excess material on the diaphysis exterior and within the medullary cavity is removed</a:t>
            </a:r>
            <a:r>
              <a:rPr lang="en-US" sz="2400" dirty="0"/>
              <a:t>, and </a:t>
            </a:r>
            <a:r>
              <a:rPr lang="en-US" sz="2400" u="sng" dirty="0"/>
              <a:t>compact bone is laid down to reconstruct the shaft walls</a:t>
            </a:r>
            <a:r>
              <a:rPr lang="en-US" sz="2400" dirty="0"/>
              <a:t>. </a:t>
            </a:r>
            <a:endParaRPr lang="en-US" sz="2400" dirty="0" smtClean="0"/>
          </a:p>
          <a:p>
            <a:r>
              <a:rPr lang="en-US" sz="2400" dirty="0" smtClean="0"/>
              <a:t>The </a:t>
            </a:r>
            <a:r>
              <a:rPr lang="en-US" sz="2400" u="sng" dirty="0"/>
              <a:t>final structure of the remodeled </a:t>
            </a:r>
            <a:r>
              <a:rPr lang="en-US" sz="2400" dirty="0"/>
              <a:t>area resembles that of the </a:t>
            </a:r>
            <a:r>
              <a:rPr lang="en-US" sz="2400" u="sng" dirty="0"/>
              <a:t>original unbroken bony </a:t>
            </a:r>
            <a:r>
              <a:rPr lang="en-US" sz="2400" dirty="0"/>
              <a:t>region because it responds to the same set of mechanical stressors</a:t>
            </a:r>
            <a:r>
              <a:rPr lang="en-US" sz="2400" dirty="0" smtClean="0"/>
              <a:t>.</a:t>
            </a:r>
            <a:endParaRPr lang="en-US" sz="2400" dirty="0"/>
          </a:p>
        </p:txBody>
      </p:sp>
      <p:pic>
        <p:nvPicPr>
          <p:cNvPr id="4" name="Picture 3"/>
          <p:cNvPicPr>
            <a:picLocks noChangeAspect="1"/>
          </p:cNvPicPr>
          <p:nvPr/>
        </p:nvPicPr>
        <p:blipFill>
          <a:blip r:embed="rId2"/>
          <a:stretch>
            <a:fillRect/>
          </a:stretch>
        </p:blipFill>
        <p:spPr>
          <a:xfrm>
            <a:off x="0" y="0"/>
            <a:ext cx="12191999" cy="3736427"/>
          </a:xfrm>
          <a:prstGeom prst="rect">
            <a:avLst/>
          </a:prstGeom>
        </p:spPr>
      </p:pic>
      <p:sp>
        <p:nvSpPr>
          <p:cNvPr id="5" name="Oval 4"/>
          <p:cNvSpPr/>
          <p:nvPr/>
        </p:nvSpPr>
        <p:spPr>
          <a:xfrm>
            <a:off x="9247031" y="-193183"/>
            <a:ext cx="2944969" cy="431597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3965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Osteoporosis</a:t>
            </a:r>
          </a:p>
        </p:txBody>
      </p:sp>
      <p:sp>
        <p:nvSpPr>
          <p:cNvPr id="3" name="Content Placeholder 2"/>
          <p:cNvSpPr>
            <a:spLocks noGrp="1"/>
          </p:cNvSpPr>
          <p:nvPr>
            <p:ph idx="1"/>
          </p:nvPr>
        </p:nvSpPr>
        <p:spPr>
          <a:xfrm>
            <a:off x="838200" y="1584101"/>
            <a:ext cx="10515600" cy="4592862"/>
          </a:xfrm>
        </p:spPr>
        <p:txBody>
          <a:bodyPr>
            <a:normAutofit fontScale="92500" lnSpcReduction="20000"/>
          </a:bodyPr>
          <a:lstStyle/>
          <a:p>
            <a:r>
              <a:rPr lang="en-US" dirty="0"/>
              <a:t>For most of us, the phrase </a:t>
            </a:r>
            <a:r>
              <a:rPr lang="en-US" u="sng" dirty="0"/>
              <a:t>“bone problems of the elderly” </a:t>
            </a:r>
            <a:r>
              <a:rPr lang="en-US" dirty="0"/>
              <a:t>brings to mind the stereotype of a victim of osteoporosis—a hunched-over old woman shuffling behind her walker. </a:t>
            </a:r>
            <a:endParaRPr lang="en-US" dirty="0" smtClean="0"/>
          </a:p>
          <a:p>
            <a:r>
              <a:rPr lang="en-US" b="1" dirty="0" smtClean="0"/>
              <a:t>Osteoporosis</a:t>
            </a:r>
            <a:r>
              <a:rPr lang="en-US" dirty="0" smtClean="0"/>
              <a:t> </a:t>
            </a:r>
            <a:r>
              <a:rPr lang="en-US" dirty="0"/>
              <a:t>(</a:t>
            </a:r>
            <a:r>
              <a:rPr lang="en-US" dirty="0" err="1"/>
              <a:t>os″te-o-po-ro′sis</a:t>
            </a:r>
            <a:r>
              <a:rPr lang="en-US" dirty="0"/>
              <a:t>) refers to a group of diseases in which bone </a:t>
            </a:r>
            <a:r>
              <a:rPr lang="en-US" dirty="0" err="1"/>
              <a:t>resorption</a:t>
            </a:r>
            <a:r>
              <a:rPr lang="en-US" dirty="0"/>
              <a:t> outpaces bone deposit. The bones become so </a:t>
            </a:r>
            <a:r>
              <a:rPr lang="en-US" b="1" dirty="0"/>
              <a:t>fragile</a:t>
            </a:r>
            <a:r>
              <a:rPr lang="en-US" dirty="0"/>
              <a:t> that something as simple as a hearty sneeze or stepping off a curb can cause them to break. </a:t>
            </a:r>
            <a:endParaRPr lang="en-US" dirty="0" smtClean="0"/>
          </a:p>
          <a:p>
            <a:r>
              <a:rPr lang="en-US" dirty="0" smtClean="0"/>
              <a:t>The </a:t>
            </a:r>
            <a:r>
              <a:rPr lang="en-US" u="sng" dirty="0"/>
              <a:t>composition of the matrix remains normal </a:t>
            </a:r>
            <a:r>
              <a:rPr lang="en-US" dirty="0"/>
              <a:t>but </a:t>
            </a:r>
            <a:r>
              <a:rPr lang="en-US" u="sng" dirty="0"/>
              <a:t>bone mass is reduced</a:t>
            </a:r>
            <a:r>
              <a:rPr lang="en-US" dirty="0"/>
              <a:t>, and the bones become porous and </a:t>
            </a:r>
            <a:r>
              <a:rPr lang="en-US" dirty="0" smtClean="0"/>
              <a:t>light. </a:t>
            </a:r>
          </a:p>
          <a:p>
            <a:r>
              <a:rPr lang="en-US" dirty="0" smtClean="0"/>
              <a:t>Even </a:t>
            </a:r>
            <a:r>
              <a:rPr lang="en-US" dirty="0"/>
              <a:t>though osteoporosis </a:t>
            </a:r>
            <a:r>
              <a:rPr lang="en-US" u="sng" dirty="0"/>
              <a:t>affects the entire skeleton</a:t>
            </a:r>
            <a:r>
              <a:rPr lang="en-US" dirty="0"/>
              <a:t>, </a:t>
            </a:r>
            <a:r>
              <a:rPr lang="en-US" u="sng" dirty="0"/>
              <a:t>the spongy bone of the spine is most vulnerable</a:t>
            </a:r>
            <a:r>
              <a:rPr lang="en-US" dirty="0"/>
              <a:t>, and </a:t>
            </a:r>
            <a:r>
              <a:rPr lang="en-US" u="sng" dirty="0"/>
              <a:t>compression fractures </a:t>
            </a:r>
            <a:r>
              <a:rPr lang="en-US" dirty="0"/>
              <a:t>of the vertebrae are common. The femur, particularly its neck, is also very susceptible to fracture (called a broken hip) in people with osteoporosis.</a:t>
            </a:r>
            <a:br>
              <a:rPr lang="en-US" dirty="0"/>
            </a:br>
            <a:endParaRPr lang="en-US" dirty="0"/>
          </a:p>
        </p:txBody>
      </p:sp>
    </p:spTree>
    <p:extLst>
      <p:ext uri="{BB962C8B-B14F-4D97-AF65-F5344CB8AC3E}">
        <p14:creationId xmlns:p14="http://schemas.microsoft.com/office/powerpoint/2010/main" val="22025949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950039" y="1825625"/>
            <a:ext cx="5403761" cy="4351338"/>
          </a:xfrm>
        </p:spPr>
        <p:txBody>
          <a:bodyPr/>
          <a:lstStyle/>
          <a:p>
            <a:pPr marL="0" indent="0">
              <a:buNone/>
            </a:pPr>
            <a:r>
              <a:rPr lang="en-US" b="1" dirty="0"/>
              <a:t>Normal versus osteoporotic bone</a:t>
            </a:r>
            <a:r>
              <a:rPr lang="en-US" dirty="0"/>
              <a:t>. </a:t>
            </a:r>
            <a:endParaRPr lang="en-US" dirty="0" smtClean="0"/>
          </a:p>
          <a:p>
            <a:pPr marL="0" indent="0">
              <a:buNone/>
            </a:pPr>
            <a:r>
              <a:rPr lang="en-US" dirty="0" smtClean="0"/>
              <a:t>The </a:t>
            </a:r>
            <a:r>
              <a:rPr lang="en-US" dirty="0"/>
              <a:t>contrasting architecture of (a) </a:t>
            </a:r>
            <a:r>
              <a:rPr lang="en-US" u="sng" dirty="0"/>
              <a:t>normal bone </a:t>
            </a:r>
            <a:r>
              <a:rPr lang="en-US" dirty="0"/>
              <a:t>and (b) </a:t>
            </a:r>
            <a:r>
              <a:rPr lang="en-US" u="sng" dirty="0"/>
              <a:t>osteoporotic bone</a:t>
            </a:r>
            <a:r>
              <a:rPr lang="en-US" dirty="0"/>
              <a:t> as shown in scanning electron micrographs (both 300×).</a:t>
            </a:r>
          </a:p>
        </p:txBody>
      </p:sp>
      <p:pic>
        <p:nvPicPr>
          <p:cNvPr id="4" name="Picture 3"/>
          <p:cNvPicPr>
            <a:picLocks noChangeAspect="1"/>
          </p:cNvPicPr>
          <p:nvPr/>
        </p:nvPicPr>
        <p:blipFill>
          <a:blip r:embed="rId2"/>
          <a:stretch>
            <a:fillRect/>
          </a:stretch>
        </p:blipFill>
        <p:spPr>
          <a:xfrm>
            <a:off x="838200" y="365125"/>
            <a:ext cx="4886325" cy="5876925"/>
          </a:xfrm>
          <a:prstGeom prst="rect">
            <a:avLst/>
          </a:prstGeom>
        </p:spPr>
      </p:pic>
    </p:spTree>
    <p:extLst>
      <p:ext uri="{BB962C8B-B14F-4D97-AF65-F5344CB8AC3E}">
        <p14:creationId xmlns:p14="http://schemas.microsoft.com/office/powerpoint/2010/main" val="14095663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365125"/>
            <a:ext cx="7242810" cy="6035675"/>
          </a:xfrm>
          <a:prstGeom prst="rect">
            <a:avLst/>
          </a:prstGeom>
        </p:spPr>
      </p:pic>
      <p:pic>
        <p:nvPicPr>
          <p:cNvPr id="5" name="Picture 4"/>
          <p:cNvPicPr>
            <a:picLocks noChangeAspect="1"/>
          </p:cNvPicPr>
          <p:nvPr/>
        </p:nvPicPr>
        <p:blipFill>
          <a:blip r:embed="rId3"/>
          <a:stretch>
            <a:fillRect/>
          </a:stretch>
        </p:blipFill>
        <p:spPr>
          <a:xfrm>
            <a:off x="7242810" y="110811"/>
            <a:ext cx="4949190" cy="3353605"/>
          </a:xfrm>
          <a:prstGeom prst="rect">
            <a:avLst/>
          </a:prstGeom>
        </p:spPr>
      </p:pic>
      <p:pic>
        <p:nvPicPr>
          <p:cNvPr id="6" name="Picture 5"/>
          <p:cNvPicPr>
            <a:picLocks noChangeAspect="1"/>
          </p:cNvPicPr>
          <p:nvPr/>
        </p:nvPicPr>
        <p:blipFill>
          <a:blip r:embed="rId4"/>
          <a:stretch>
            <a:fillRect/>
          </a:stretch>
        </p:blipFill>
        <p:spPr>
          <a:xfrm>
            <a:off x="7334920" y="3514008"/>
            <a:ext cx="4706825" cy="3064516"/>
          </a:xfrm>
          <a:prstGeom prst="rect">
            <a:avLst/>
          </a:prstGeom>
        </p:spPr>
      </p:pic>
    </p:spTree>
    <p:extLst>
      <p:ext uri="{BB962C8B-B14F-4D97-AF65-F5344CB8AC3E}">
        <p14:creationId xmlns:p14="http://schemas.microsoft.com/office/powerpoint/2010/main" val="11395038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1889" y="3593206"/>
            <a:ext cx="10693491" cy="3013659"/>
          </a:xfrm>
        </p:spPr>
        <p:txBody>
          <a:bodyPr>
            <a:normAutofit fontScale="92500" lnSpcReduction="10000"/>
          </a:bodyPr>
          <a:lstStyle/>
          <a:p>
            <a:r>
              <a:rPr lang="en-US" b="1" dirty="0"/>
              <a:t>Osteoporosis</a:t>
            </a:r>
            <a:r>
              <a:rPr lang="en-US" dirty="0"/>
              <a:t> is a progressive skeletal disease characterized by </a:t>
            </a:r>
            <a:r>
              <a:rPr lang="en-US" u="sng" dirty="0"/>
              <a:t>loss of bone mass</a:t>
            </a:r>
            <a:r>
              <a:rPr lang="en-US" dirty="0"/>
              <a:t> due to </a:t>
            </a:r>
            <a:r>
              <a:rPr lang="en-US" u="sng" dirty="0"/>
              <a:t>imbalance of bone formation and bone </a:t>
            </a:r>
            <a:r>
              <a:rPr lang="en-US" u="sng" dirty="0" err="1"/>
              <a:t>resorption</a:t>
            </a:r>
            <a:r>
              <a:rPr lang="en-US" dirty="0"/>
              <a:t>. </a:t>
            </a:r>
            <a:endParaRPr lang="en-US" dirty="0" smtClean="0"/>
          </a:p>
          <a:p>
            <a:r>
              <a:rPr lang="en-US" u="sng" dirty="0"/>
              <a:t>Osteoblasts and osteoclasts </a:t>
            </a:r>
            <a:r>
              <a:rPr lang="en-US" dirty="0"/>
              <a:t>are types of cells the human body uses to </a:t>
            </a:r>
            <a:r>
              <a:rPr lang="en-US" u="sng" dirty="0"/>
              <a:t>repair broken bones</a:t>
            </a:r>
            <a:r>
              <a:rPr lang="en-US" dirty="0"/>
              <a:t>. </a:t>
            </a:r>
            <a:r>
              <a:rPr lang="en-US" b="1" dirty="0"/>
              <a:t>Osteoclasts</a:t>
            </a:r>
            <a:r>
              <a:rPr lang="en-US" dirty="0"/>
              <a:t> </a:t>
            </a:r>
            <a:r>
              <a:rPr lang="en-US" u="sng" dirty="0"/>
              <a:t>break down old bone tissue </a:t>
            </a:r>
            <a:r>
              <a:rPr lang="en-US" dirty="0"/>
              <a:t>allowing </a:t>
            </a:r>
            <a:r>
              <a:rPr lang="en-US" b="1" dirty="0"/>
              <a:t>osteoblasts</a:t>
            </a:r>
            <a:r>
              <a:rPr lang="en-US" dirty="0"/>
              <a:t> to </a:t>
            </a:r>
            <a:r>
              <a:rPr lang="en-US" u="sng" dirty="0"/>
              <a:t>replace it with new material</a:t>
            </a:r>
            <a:r>
              <a:rPr lang="en-US" dirty="0" smtClean="0"/>
              <a:t>.</a:t>
            </a:r>
          </a:p>
          <a:p>
            <a:r>
              <a:rPr lang="en-US" dirty="0" smtClean="0"/>
              <a:t>The </a:t>
            </a:r>
            <a:r>
              <a:rPr lang="en-US" dirty="0"/>
              <a:t>condition is characterized by </a:t>
            </a:r>
            <a:r>
              <a:rPr lang="en-US" u="sng" dirty="0"/>
              <a:t>low bone density and bone fragility</a:t>
            </a:r>
            <a:r>
              <a:rPr lang="en-US" dirty="0"/>
              <a:t>. Affected bones become </a:t>
            </a:r>
            <a:r>
              <a:rPr lang="en-US" u="sng" dirty="0"/>
              <a:t>porous</a:t>
            </a:r>
            <a:r>
              <a:rPr lang="en-US" dirty="0"/>
              <a:t> and </a:t>
            </a:r>
            <a:r>
              <a:rPr lang="en-US" u="sng" dirty="0"/>
              <a:t>brittle</a:t>
            </a:r>
            <a:r>
              <a:rPr lang="en-US" dirty="0"/>
              <a:t> and </a:t>
            </a:r>
            <a:r>
              <a:rPr lang="en-US" u="sng" dirty="0"/>
              <a:t>susceptible to fractures</a:t>
            </a:r>
            <a:r>
              <a:rPr lang="en-US" dirty="0"/>
              <a:t>, especially at the </a:t>
            </a:r>
            <a:r>
              <a:rPr lang="en-US" u="sng" dirty="0"/>
              <a:t>hip, spine, and wrist</a:t>
            </a:r>
            <a:r>
              <a:rPr lang="en-US" dirty="0" smtClean="0"/>
              <a:t>.</a:t>
            </a:r>
          </a:p>
          <a:p>
            <a:endParaRPr lang="en-US" dirty="0" smtClean="0"/>
          </a:p>
          <a:p>
            <a:endParaRPr lang="en-US" dirty="0" smtClean="0"/>
          </a:p>
          <a:p>
            <a:endParaRPr lang="en-US" dirty="0"/>
          </a:p>
        </p:txBody>
      </p:sp>
      <p:pic>
        <p:nvPicPr>
          <p:cNvPr id="4" name="Picture 3"/>
          <p:cNvPicPr>
            <a:picLocks noChangeAspect="1"/>
          </p:cNvPicPr>
          <p:nvPr/>
        </p:nvPicPr>
        <p:blipFill>
          <a:blip r:embed="rId2"/>
          <a:stretch>
            <a:fillRect/>
          </a:stretch>
        </p:blipFill>
        <p:spPr>
          <a:xfrm>
            <a:off x="961890" y="193183"/>
            <a:ext cx="9946516" cy="3284113"/>
          </a:xfrm>
          <a:prstGeom prst="rect">
            <a:avLst/>
          </a:prstGeom>
        </p:spPr>
      </p:pic>
    </p:spTree>
    <p:extLst>
      <p:ext uri="{BB962C8B-B14F-4D97-AF65-F5344CB8AC3E}">
        <p14:creationId xmlns:p14="http://schemas.microsoft.com/office/powerpoint/2010/main" val="17705750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804" y="408234"/>
            <a:ext cx="7855038" cy="5391351"/>
          </a:xfrm>
        </p:spPr>
        <p:txBody>
          <a:bodyPr>
            <a:normAutofit/>
          </a:bodyPr>
          <a:lstStyle/>
          <a:p>
            <a:r>
              <a:rPr lang="en-US" dirty="0"/>
              <a:t>An </a:t>
            </a:r>
            <a:r>
              <a:rPr lang="en-US" b="1" dirty="0"/>
              <a:t>osteoclast</a:t>
            </a:r>
            <a:r>
              <a:rPr lang="en-US" dirty="0"/>
              <a:t> </a:t>
            </a:r>
            <a:r>
              <a:rPr lang="en-US" dirty="0" smtClean="0"/>
              <a:t>is </a:t>
            </a:r>
            <a:r>
              <a:rPr lang="en-US" dirty="0"/>
              <a:t>a type of </a:t>
            </a:r>
            <a:r>
              <a:rPr lang="en-US" dirty="0">
                <a:hlinkClick r:id="rId2" tooltip="Bone cell"/>
              </a:rPr>
              <a:t>bone cell</a:t>
            </a:r>
            <a:r>
              <a:rPr lang="en-US" dirty="0"/>
              <a:t> that breaks down </a:t>
            </a:r>
            <a:r>
              <a:rPr lang="en-US" dirty="0">
                <a:hlinkClick r:id="rId3" tooltip="Bone tissue"/>
              </a:rPr>
              <a:t>bone tissue</a:t>
            </a:r>
            <a:r>
              <a:rPr lang="en-US" dirty="0"/>
              <a:t>. This function is critical in the </a:t>
            </a:r>
            <a:r>
              <a:rPr lang="en-US" u="sng" dirty="0"/>
              <a:t>maintenance, repair</a:t>
            </a:r>
            <a:r>
              <a:rPr lang="en-US" dirty="0"/>
              <a:t>, and </a:t>
            </a:r>
            <a:r>
              <a:rPr lang="en-US" dirty="0" err="1">
                <a:hlinkClick r:id="rId4" tooltip="Bone remodeling"/>
              </a:rPr>
              <a:t>remodelling</a:t>
            </a:r>
            <a:r>
              <a:rPr lang="en-US" dirty="0"/>
              <a:t> of </a:t>
            </a:r>
            <a:r>
              <a:rPr lang="en-US" dirty="0">
                <a:hlinkClick r:id="rId5" tooltip="Bone"/>
              </a:rPr>
              <a:t>bones</a:t>
            </a:r>
            <a:r>
              <a:rPr lang="en-US" dirty="0"/>
              <a:t> of the </a:t>
            </a:r>
            <a:r>
              <a:rPr lang="en-US" dirty="0">
                <a:hlinkClick r:id="rId6" tooltip="Vertebrate"/>
              </a:rPr>
              <a:t>vertebral</a:t>
            </a:r>
            <a:r>
              <a:rPr lang="en-US" dirty="0"/>
              <a:t> </a:t>
            </a:r>
            <a:r>
              <a:rPr lang="en-US" dirty="0">
                <a:hlinkClick r:id="rId7" tooltip="Skeleton"/>
              </a:rPr>
              <a:t>skeleton</a:t>
            </a:r>
            <a:r>
              <a:rPr lang="en-US" dirty="0"/>
              <a:t>. The osteoclast disassembles and </a:t>
            </a:r>
            <a:r>
              <a:rPr lang="en-US" u="sng" dirty="0"/>
              <a:t>digests the composite of hydrated protein and mineral </a:t>
            </a:r>
            <a:r>
              <a:rPr lang="en-US" dirty="0"/>
              <a:t>at a molecular level by secreting acid and a collagenase, a process known as </a:t>
            </a:r>
            <a:r>
              <a:rPr lang="en-US" i="1" dirty="0">
                <a:hlinkClick r:id="rId8" tooltip="Bone resorption"/>
              </a:rPr>
              <a:t>bone </a:t>
            </a:r>
            <a:r>
              <a:rPr lang="en-US" i="1" dirty="0" err="1">
                <a:hlinkClick r:id="rId8" tooltip="Bone resorption"/>
              </a:rPr>
              <a:t>resorption</a:t>
            </a:r>
            <a:r>
              <a:rPr lang="en-US" dirty="0"/>
              <a:t>. This process also helps </a:t>
            </a:r>
            <a:r>
              <a:rPr lang="en-US" u="sng" dirty="0"/>
              <a:t>regulate the level of blood calcium</a:t>
            </a:r>
            <a:r>
              <a:rPr lang="en-US" u="sng" dirty="0" smtClean="0"/>
              <a:t>.</a:t>
            </a:r>
          </a:p>
          <a:p>
            <a:r>
              <a:rPr lang="en-US" b="1" dirty="0"/>
              <a:t>Osteoblast</a:t>
            </a:r>
            <a:r>
              <a:rPr lang="en-US" dirty="0"/>
              <a:t> </a:t>
            </a:r>
            <a:r>
              <a:rPr lang="en-US" dirty="0" smtClean="0"/>
              <a:t>are</a:t>
            </a:r>
            <a:r>
              <a:rPr lang="en-US" dirty="0"/>
              <a:t> </a:t>
            </a:r>
            <a:r>
              <a:rPr lang="en-US" dirty="0">
                <a:hlinkClick r:id="rId9" tooltip="Cell (biology)"/>
              </a:rPr>
              <a:t>cells</a:t>
            </a:r>
            <a:r>
              <a:rPr lang="en-US" dirty="0"/>
              <a:t> with a </a:t>
            </a:r>
            <a:r>
              <a:rPr lang="en-US" dirty="0" err="1"/>
              <a:t>single</a:t>
            </a:r>
            <a:r>
              <a:rPr lang="en-US" dirty="0" err="1">
                <a:hlinkClick r:id="rId10" tooltip="Cell nucleus"/>
              </a:rPr>
              <a:t>nucleus</a:t>
            </a:r>
            <a:r>
              <a:rPr lang="en-US" dirty="0"/>
              <a:t> that synthesize </a:t>
            </a:r>
            <a:r>
              <a:rPr lang="en-US" dirty="0">
                <a:hlinkClick r:id="rId5" tooltip="Bone"/>
              </a:rPr>
              <a:t>bone</a:t>
            </a:r>
            <a:r>
              <a:rPr lang="en-US" dirty="0"/>
              <a:t>. However, in the process of </a:t>
            </a:r>
            <a:r>
              <a:rPr lang="en-US" dirty="0">
                <a:hlinkClick r:id="rId11" tooltip="Bone formation"/>
              </a:rPr>
              <a:t>bone formation</a:t>
            </a:r>
            <a:r>
              <a:rPr lang="en-US" dirty="0"/>
              <a:t>, osteoblasts function in </a:t>
            </a:r>
            <a:r>
              <a:rPr lang="en-US" u="sng" dirty="0"/>
              <a:t>groups of connected cells.</a:t>
            </a:r>
          </a:p>
          <a:p>
            <a:pPr marL="0" indent="0">
              <a:buNone/>
            </a:pPr>
            <a:endParaRPr lang="en-US" dirty="0"/>
          </a:p>
        </p:txBody>
      </p:sp>
      <p:pic>
        <p:nvPicPr>
          <p:cNvPr id="4" name="Picture 3"/>
          <p:cNvPicPr>
            <a:picLocks noChangeAspect="1"/>
          </p:cNvPicPr>
          <p:nvPr/>
        </p:nvPicPr>
        <p:blipFill>
          <a:blip r:embed="rId12"/>
          <a:stretch>
            <a:fillRect/>
          </a:stretch>
        </p:blipFill>
        <p:spPr>
          <a:xfrm>
            <a:off x="8472824" y="408234"/>
            <a:ext cx="3491280" cy="2708453"/>
          </a:xfrm>
          <a:prstGeom prst="rect">
            <a:avLst/>
          </a:prstGeom>
        </p:spPr>
      </p:pic>
      <p:pic>
        <p:nvPicPr>
          <p:cNvPr id="5" name="Picture 4"/>
          <p:cNvPicPr>
            <a:picLocks noChangeAspect="1"/>
          </p:cNvPicPr>
          <p:nvPr/>
        </p:nvPicPr>
        <p:blipFill>
          <a:blip r:embed="rId13"/>
          <a:stretch>
            <a:fillRect/>
          </a:stretch>
        </p:blipFill>
        <p:spPr>
          <a:xfrm>
            <a:off x="8472823" y="3586698"/>
            <a:ext cx="3499377" cy="2337584"/>
          </a:xfrm>
          <a:prstGeom prst="rect">
            <a:avLst/>
          </a:prstGeom>
        </p:spPr>
      </p:pic>
    </p:spTree>
    <p:extLst>
      <p:ext uri="{BB962C8B-B14F-4D97-AF65-F5344CB8AC3E}">
        <p14:creationId xmlns:p14="http://schemas.microsoft.com/office/powerpoint/2010/main" val="26821963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98422"/>
            <a:ext cx="10515600" cy="1325563"/>
          </a:xfrm>
        </p:spPr>
        <p:txBody>
          <a:bodyPr>
            <a:normAutofit/>
          </a:bodyPr>
          <a:lstStyle/>
          <a:p>
            <a:pPr algn="ctr"/>
            <a:r>
              <a:rPr lang="en-US" sz="6000" b="1" dirty="0" smtClean="0"/>
              <a:t>Sub-Chapter Test</a:t>
            </a:r>
            <a:endParaRPr lang="en-US" sz="6000" b="1" dirty="0"/>
          </a:p>
        </p:txBody>
      </p:sp>
    </p:spTree>
    <p:extLst>
      <p:ext uri="{BB962C8B-B14F-4D97-AF65-F5344CB8AC3E}">
        <p14:creationId xmlns:p14="http://schemas.microsoft.com/office/powerpoint/2010/main" val="41354876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Classification of Bones</a:t>
            </a:r>
            <a:endParaRPr lang="en-US" b="1" dirty="0"/>
          </a:p>
        </p:txBody>
      </p:sp>
      <p:sp>
        <p:nvSpPr>
          <p:cNvPr id="3" name="Content Placeholder 2"/>
          <p:cNvSpPr>
            <a:spLocks noGrp="1"/>
          </p:cNvSpPr>
          <p:nvPr>
            <p:ph idx="1"/>
          </p:nvPr>
        </p:nvSpPr>
        <p:spPr/>
        <p:txBody>
          <a:bodyPr>
            <a:normAutofit lnSpcReduction="10000"/>
          </a:bodyPr>
          <a:lstStyle/>
          <a:p>
            <a:r>
              <a:rPr lang="en-US" dirty="0" smtClean="0"/>
              <a:t>The </a:t>
            </a:r>
            <a:r>
              <a:rPr lang="en-US" b="1" dirty="0" smtClean="0"/>
              <a:t>206</a:t>
            </a:r>
            <a:r>
              <a:rPr lang="en-US" dirty="0" smtClean="0"/>
              <a:t> named bones of the </a:t>
            </a:r>
            <a:r>
              <a:rPr lang="en-US" u="sng" dirty="0" smtClean="0"/>
              <a:t>human skeleton </a:t>
            </a:r>
            <a:r>
              <a:rPr lang="en-US" dirty="0" smtClean="0"/>
              <a:t>are divided into two groups: </a:t>
            </a:r>
            <a:r>
              <a:rPr lang="en-US" u="sng" dirty="0" smtClean="0"/>
              <a:t>axial and appendicular</a:t>
            </a:r>
            <a:r>
              <a:rPr lang="en-US" dirty="0" smtClean="0"/>
              <a:t>. </a:t>
            </a:r>
          </a:p>
          <a:p>
            <a:r>
              <a:rPr lang="en-US" dirty="0" smtClean="0"/>
              <a:t>The </a:t>
            </a:r>
            <a:r>
              <a:rPr lang="en-US" b="1" dirty="0" smtClean="0"/>
              <a:t>axial skeleton</a:t>
            </a:r>
            <a:r>
              <a:rPr lang="en-US" dirty="0" smtClean="0"/>
              <a:t> forms the </a:t>
            </a:r>
            <a:r>
              <a:rPr lang="en-US" u="sng" dirty="0" smtClean="0"/>
              <a:t>long axis of the body and includes the bones of the skull, vertebral column, and rib cage</a:t>
            </a:r>
            <a:r>
              <a:rPr lang="en-US" dirty="0" smtClean="0"/>
              <a:t>. Generally speaking these bones are most involved in </a:t>
            </a:r>
            <a:r>
              <a:rPr lang="en-US" u="sng" dirty="0" smtClean="0"/>
              <a:t>protecting, supporting, or carrying other body parts. </a:t>
            </a:r>
          </a:p>
          <a:p>
            <a:r>
              <a:rPr lang="en-US" dirty="0" smtClean="0"/>
              <a:t>The </a:t>
            </a:r>
            <a:r>
              <a:rPr lang="en-US" b="1" dirty="0" smtClean="0"/>
              <a:t>appendicular skeleton</a:t>
            </a:r>
            <a:r>
              <a:rPr lang="en-US" dirty="0" smtClean="0"/>
              <a:t> (</a:t>
            </a:r>
            <a:r>
              <a:rPr lang="en-US" dirty="0" err="1" smtClean="0"/>
              <a:t>ap″en-dik′u-lar</a:t>
            </a:r>
            <a:r>
              <a:rPr lang="en-US" dirty="0" smtClean="0"/>
              <a:t>) consists of </a:t>
            </a:r>
            <a:r>
              <a:rPr lang="en-US" u="sng" dirty="0" smtClean="0"/>
              <a:t>the bones of the upper and lower limbs </a:t>
            </a:r>
            <a:r>
              <a:rPr lang="en-US" dirty="0" smtClean="0"/>
              <a:t>and </a:t>
            </a:r>
            <a:r>
              <a:rPr lang="en-US" u="sng" dirty="0" smtClean="0"/>
              <a:t>the girdles (shoulder bones and hip bones) that attach the limbs to the axial skeleton</a:t>
            </a:r>
            <a:r>
              <a:rPr lang="en-US" dirty="0" smtClean="0"/>
              <a:t>. Bones of the limbs help to </a:t>
            </a:r>
            <a:r>
              <a:rPr lang="en-US" u="sng" dirty="0" smtClean="0"/>
              <a:t>get us from place to place (locomotion</a:t>
            </a:r>
            <a:r>
              <a:rPr lang="en-US" dirty="0" smtClean="0"/>
              <a:t>) and to </a:t>
            </a:r>
            <a:r>
              <a:rPr lang="en-US" u="sng" dirty="0" smtClean="0"/>
              <a:t>manipulate our environment.</a:t>
            </a:r>
            <a:endParaRPr lang="en-US" u="sng" dirty="0"/>
          </a:p>
        </p:txBody>
      </p:sp>
    </p:spTree>
    <p:extLst>
      <p:ext uri="{BB962C8B-B14F-4D97-AF65-F5344CB8AC3E}">
        <p14:creationId xmlns:p14="http://schemas.microsoft.com/office/powerpoint/2010/main" val="27837389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5307"/>
            <a:ext cx="10515600" cy="6014434"/>
          </a:xfrm>
        </p:spPr>
        <p:txBody>
          <a:bodyPr>
            <a:normAutofit fontScale="92500" lnSpcReduction="10000"/>
          </a:bodyPr>
          <a:lstStyle/>
          <a:p>
            <a:pPr marL="0" indent="0">
              <a:buNone/>
            </a:pPr>
            <a:r>
              <a:rPr lang="en-US" dirty="0" smtClean="0"/>
              <a:t>Bones come in </a:t>
            </a:r>
            <a:r>
              <a:rPr lang="en-US" u="sng" dirty="0" smtClean="0"/>
              <a:t>many sizes </a:t>
            </a:r>
            <a:r>
              <a:rPr lang="en-US" dirty="0" smtClean="0"/>
              <a:t>and </a:t>
            </a:r>
            <a:r>
              <a:rPr lang="en-US" u="sng" dirty="0" smtClean="0"/>
              <a:t>shapes</a:t>
            </a:r>
            <a:r>
              <a:rPr lang="en-US" dirty="0" smtClean="0"/>
              <a:t>, for the </a:t>
            </a:r>
            <a:r>
              <a:rPr lang="en-US" u="sng" dirty="0" smtClean="0"/>
              <a:t>most part</a:t>
            </a:r>
            <a:r>
              <a:rPr lang="en-US" dirty="0" smtClean="0"/>
              <a:t>, bones are </a:t>
            </a:r>
            <a:r>
              <a:rPr lang="en-US" u="sng" dirty="0" smtClean="0"/>
              <a:t>classified by their shape</a:t>
            </a:r>
            <a:r>
              <a:rPr lang="en-US" dirty="0" smtClean="0"/>
              <a:t> as </a:t>
            </a:r>
            <a:r>
              <a:rPr lang="en-US" b="1" dirty="0" smtClean="0"/>
              <a:t>long, short, flat, </a:t>
            </a:r>
            <a:r>
              <a:rPr lang="en-US" dirty="0" smtClean="0"/>
              <a:t>and </a:t>
            </a:r>
            <a:r>
              <a:rPr lang="en-US" b="1" dirty="0" smtClean="0"/>
              <a:t>irregular:</a:t>
            </a:r>
          </a:p>
          <a:p>
            <a:r>
              <a:rPr lang="en-US" b="1" dirty="0" smtClean="0"/>
              <a:t>Long bones</a:t>
            </a:r>
            <a:r>
              <a:rPr lang="en-US" dirty="0" smtClean="0"/>
              <a:t>, as their name suggests, are </a:t>
            </a:r>
            <a:r>
              <a:rPr lang="en-US" u="sng" dirty="0" smtClean="0"/>
              <a:t>considerably longer than they are wide</a:t>
            </a:r>
            <a:r>
              <a:rPr lang="en-US" dirty="0" smtClean="0"/>
              <a:t>. A long bone has </a:t>
            </a:r>
            <a:r>
              <a:rPr lang="en-US" u="sng" dirty="0" smtClean="0"/>
              <a:t>a shaft plus two ends</a:t>
            </a:r>
            <a:r>
              <a:rPr lang="en-US" dirty="0" smtClean="0"/>
              <a:t>. </a:t>
            </a:r>
            <a:r>
              <a:rPr lang="en-US" u="sng" dirty="0" smtClean="0"/>
              <a:t>All limb bones except the patella (kneecap)</a:t>
            </a:r>
            <a:r>
              <a:rPr lang="en-US" dirty="0" smtClean="0"/>
              <a:t> and </a:t>
            </a:r>
            <a:r>
              <a:rPr lang="en-US" u="sng" dirty="0" smtClean="0"/>
              <a:t>the wrist and ankle bones </a:t>
            </a:r>
            <a:r>
              <a:rPr lang="en-US" dirty="0" smtClean="0"/>
              <a:t>are long bones. Notice that these bones are named for their </a:t>
            </a:r>
            <a:r>
              <a:rPr lang="en-US" u="sng" dirty="0" smtClean="0"/>
              <a:t>elongated shape</a:t>
            </a:r>
            <a:r>
              <a:rPr lang="en-US" dirty="0" smtClean="0"/>
              <a:t>, </a:t>
            </a:r>
            <a:r>
              <a:rPr lang="en-US" u="sng" dirty="0" smtClean="0"/>
              <a:t>not their overall size</a:t>
            </a:r>
            <a:r>
              <a:rPr lang="en-US" dirty="0" smtClean="0"/>
              <a:t>. The three bones in each of your fingers are long bones, even though they are very small</a:t>
            </a:r>
            <a:r>
              <a:rPr lang="en-US" b="1" dirty="0" smtClean="0"/>
              <a:t>.</a:t>
            </a:r>
          </a:p>
          <a:p>
            <a:r>
              <a:rPr lang="en-US" b="1" dirty="0" smtClean="0"/>
              <a:t>Short bones </a:t>
            </a:r>
            <a:r>
              <a:rPr lang="en-US" dirty="0" smtClean="0"/>
              <a:t>are roughly </a:t>
            </a:r>
            <a:r>
              <a:rPr lang="en-US" u="sng" dirty="0" smtClean="0"/>
              <a:t>cube shaped</a:t>
            </a:r>
            <a:r>
              <a:rPr lang="en-US" dirty="0" smtClean="0"/>
              <a:t>. The bones of </a:t>
            </a:r>
            <a:r>
              <a:rPr lang="en-US" u="sng" dirty="0" smtClean="0"/>
              <a:t>the wrist and ankle are examples, </a:t>
            </a:r>
            <a:r>
              <a:rPr lang="en-US" dirty="0" smtClean="0"/>
              <a:t>are a special type of short bone that form in a tendon (for example, the </a:t>
            </a:r>
            <a:r>
              <a:rPr lang="en-US" u="sng" dirty="0" smtClean="0"/>
              <a:t>patella</a:t>
            </a:r>
            <a:r>
              <a:rPr lang="en-US" dirty="0" smtClean="0"/>
              <a:t>). </a:t>
            </a:r>
          </a:p>
          <a:p>
            <a:r>
              <a:rPr lang="en-US" b="1" dirty="0" smtClean="0"/>
              <a:t>Flat bones </a:t>
            </a:r>
            <a:r>
              <a:rPr lang="en-US" dirty="0" smtClean="0"/>
              <a:t>are </a:t>
            </a:r>
            <a:r>
              <a:rPr lang="en-US" u="sng" dirty="0" smtClean="0"/>
              <a:t>thin, flattened</a:t>
            </a:r>
            <a:r>
              <a:rPr lang="en-US" dirty="0" smtClean="0"/>
              <a:t>, and usually </a:t>
            </a:r>
            <a:r>
              <a:rPr lang="en-US" u="sng" dirty="0" smtClean="0"/>
              <a:t>a bit curved</a:t>
            </a:r>
            <a:r>
              <a:rPr lang="en-US" dirty="0" smtClean="0"/>
              <a:t>. The </a:t>
            </a:r>
            <a:r>
              <a:rPr lang="en-US" u="sng" dirty="0" smtClean="0"/>
              <a:t>sternum (breastbone), scapulae (shoulder blades), ribs, and most skull bones are flat bones.</a:t>
            </a:r>
          </a:p>
          <a:p>
            <a:r>
              <a:rPr lang="en-US" b="1" dirty="0" smtClean="0"/>
              <a:t>Irregular bones </a:t>
            </a:r>
            <a:r>
              <a:rPr lang="en-US" dirty="0" smtClean="0"/>
              <a:t>have </a:t>
            </a:r>
            <a:r>
              <a:rPr lang="en-US" u="sng" dirty="0" smtClean="0"/>
              <a:t>complicated shapes </a:t>
            </a:r>
            <a:r>
              <a:rPr lang="en-US" dirty="0" smtClean="0"/>
              <a:t>that fit none of the preceding classes. Examples include the </a:t>
            </a:r>
            <a:r>
              <a:rPr lang="en-US" u="sng" dirty="0" smtClean="0"/>
              <a:t>vertebrae and the hip bones.</a:t>
            </a:r>
          </a:p>
          <a:p>
            <a:endParaRPr lang="en-US" u="sng" dirty="0" smtClean="0"/>
          </a:p>
        </p:txBody>
      </p:sp>
    </p:spTree>
    <p:extLst>
      <p:ext uri="{BB962C8B-B14F-4D97-AF65-F5344CB8AC3E}">
        <p14:creationId xmlns:p14="http://schemas.microsoft.com/office/powerpoint/2010/main" val="40623200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911975" y="365125"/>
            <a:ext cx="8043393" cy="6499335"/>
          </a:xfrm>
          <a:prstGeom prst="rect">
            <a:avLst/>
          </a:prstGeom>
        </p:spPr>
      </p:pic>
      <p:sp>
        <p:nvSpPr>
          <p:cNvPr id="5" name="Rounded Rectangle 4"/>
          <p:cNvSpPr/>
          <p:nvPr/>
        </p:nvSpPr>
        <p:spPr>
          <a:xfrm>
            <a:off x="1712890" y="3348507"/>
            <a:ext cx="1880316" cy="50227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796064" y="6311900"/>
            <a:ext cx="1880316" cy="50227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8299895" y="2741053"/>
            <a:ext cx="1880316" cy="50227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834109" y="4459008"/>
            <a:ext cx="2237169" cy="50227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2894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Functions of Bones</a:t>
            </a:r>
            <a:endParaRPr lang="en-US" b="1" dirty="0"/>
          </a:p>
        </p:txBody>
      </p:sp>
      <p:sp>
        <p:nvSpPr>
          <p:cNvPr id="3" name="Content Placeholder 2"/>
          <p:cNvSpPr>
            <a:spLocks noGrp="1"/>
          </p:cNvSpPr>
          <p:nvPr>
            <p:ph idx="1"/>
          </p:nvPr>
        </p:nvSpPr>
        <p:spPr>
          <a:xfrm>
            <a:off x="838200" y="1519708"/>
            <a:ext cx="10515600" cy="5338292"/>
          </a:xfrm>
        </p:spPr>
        <p:txBody>
          <a:bodyPr>
            <a:normAutofit fontScale="85000" lnSpcReduction="20000"/>
          </a:bodyPr>
          <a:lstStyle/>
          <a:p>
            <a:r>
              <a:rPr lang="en-US" b="1" dirty="0" smtClean="0"/>
              <a:t>Support. </a:t>
            </a:r>
            <a:r>
              <a:rPr lang="en-US" dirty="0" smtClean="0"/>
              <a:t>   Bones provide a </a:t>
            </a:r>
            <a:r>
              <a:rPr lang="en-US" u="sng" dirty="0" smtClean="0"/>
              <a:t>framework that supports the body and cradles its soft organs</a:t>
            </a:r>
            <a:r>
              <a:rPr lang="en-US" dirty="0" smtClean="0"/>
              <a:t>. For example, </a:t>
            </a:r>
            <a:r>
              <a:rPr lang="en-US" u="sng" dirty="0" smtClean="0"/>
              <a:t>bones of lower limbs act as pillars to support the body trunk when we stand</a:t>
            </a:r>
            <a:r>
              <a:rPr lang="en-US" dirty="0" smtClean="0"/>
              <a:t>, and </a:t>
            </a:r>
            <a:r>
              <a:rPr lang="en-US" u="sng" dirty="0" smtClean="0"/>
              <a:t>the rib cage supports the thoracic wall.</a:t>
            </a:r>
          </a:p>
          <a:p>
            <a:r>
              <a:rPr lang="en-US" b="1" dirty="0" smtClean="0"/>
              <a:t>Protection. </a:t>
            </a:r>
            <a:r>
              <a:rPr lang="en-US" dirty="0" smtClean="0"/>
              <a:t>   The fused bones of the </a:t>
            </a:r>
            <a:r>
              <a:rPr lang="en-US" u="sng" dirty="0" smtClean="0"/>
              <a:t>skull protect the brain</a:t>
            </a:r>
            <a:r>
              <a:rPr lang="en-US" dirty="0" smtClean="0"/>
              <a:t>. The </a:t>
            </a:r>
            <a:r>
              <a:rPr lang="en-US" u="sng" dirty="0" smtClean="0"/>
              <a:t>vertebrae surround the spinal cord</a:t>
            </a:r>
            <a:r>
              <a:rPr lang="en-US" dirty="0" smtClean="0"/>
              <a:t>, and the </a:t>
            </a:r>
            <a:r>
              <a:rPr lang="en-US" u="sng" dirty="0" smtClean="0"/>
              <a:t>rib cage helps protect the vital organs of the thorax.</a:t>
            </a:r>
          </a:p>
          <a:p>
            <a:r>
              <a:rPr lang="en-US" b="1" dirty="0" smtClean="0"/>
              <a:t>Movement. </a:t>
            </a:r>
            <a:r>
              <a:rPr lang="en-US" dirty="0" smtClean="0"/>
              <a:t>   </a:t>
            </a:r>
            <a:r>
              <a:rPr lang="en-US" u="sng" dirty="0" smtClean="0"/>
              <a:t>Skeletal muscles, which attach to bones by tendons, use bones as levers to move the body and its part</a:t>
            </a:r>
            <a:r>
              <a:rPr lang="en-US" dirty="0" smtClean="0"/>
              <a:t>s. As a result, we can walk, grasp objects, and breathe. The design of joints determine the types of movement possible.</a:t>
            </a:r>
          </a:p>
          <a:p>
            <a:r>
              <a:rPr lang="en-US" b="1" dirty="0" smtClean="0"/>
              <a:t>Mineral and growth factor storage. </a:t>
            </a:r>
            <a:r>
              <a:rPr lang="en-US" dirty="0" smtClean="0"/>
              <a:t>   Bone is a </a:t>
            </a:r>
            <a:r>
              <a:rPr lang="en-US" u="sng" dirty="0" smtClean="0"/>
              <a:t>reservoir for minerals</a:t>
            </a:r>
            <a:r>
              <a:rPr lang="en-US" dirty="0" smtClean="0"/>
              <a:t>, most importantly </a:t>
            </a:r>
            <a:r>
              <a:rPr lang="en-US" u="sng" dirty="0" smtClean="0"/>
              <a:t>calcium and phosphate</a:t>
            </a:r>
            <a:r>
              <a:rPr lang="en-US" dirty="0" smtClean="0"/>
              <a:t>. The stored minerals are released into the bloodstream as needed for distribution to all parts of the body. Indeed, “deposits” and “withdrawals” of minerals to and from the bones go on almost continuously. Additionally, mineralized </a:t>
            </a:r>
            <a:r>
              <a:rPr lang="en-US" u="sng" dirty="0" smtClean="0"/>
              <a:t>bone matrix stores important growth factors</a:t>
            </a:r>
            <a:r>
              <a:rPr lang="en-US" dirty="0" smtClean="0"/>
              <a:t> such as insulin-like growth factors, transforming growth factor, bone </a:t>
            </a:r>
            <a:r>
              <a:rPr lang="en-US" dirty="0" err="1" smtClean="0"/>
              <a:t>morphogenic</a:t>
            </a:r>
            <a:r>
              <a:rPr lang="en-US" dirty="0" smtClean="0"/>
              <a:t> proteins, and others.</a:t>
            </a:r>
          </a:p>
          <a:p>
            <a:r>
              <a:rPr lang="en-US" b="1" dirty="0" smtClean="0"/>
              <a:t>Blood cell formation. </a:t>
            </a:r>
            <a:r>
              <a:rPr lang="en-US" dirty="0" smtClean="0"/>
              <a:t>   Most </a:t>
            </a:r>
            <a:r>
              <a:rPr lang="en-US" u="sng" dirty="0" smtClean="0"/>
              <a:t>blood cell formation</a:t>
            </a:r>
            <a:r>
              <a:rPr lang="en-US" dirty="0" smtClean="0"/>
              <a:t>, or </a:t>
            </a:r>
            <a:r>
              <a:rPr lang="en-US" u="sng" dirty="0" smtClean="0"/>
              <a:t>hematopoiesis</a:t>
            </a:r>
            <a:r>
              <a:rPr lang="en-US" dirty="0" smtClean="0"/>
              <a:t> (</a:t>
            </a:r>
            <a:r>
              <a:rPr lang="en-US" dirty="0" err="1" smtClean="0"/>
              <a:t>hem″ah-to-poi-e′sis</a:t>
            </a:r>
            <a:r>
              <a:rPr lang="en-US" dirty="0" smtClean="0"/>
              <a:t>), occurs in the </a:t>
            </a:r>
            <a:r>
              <a:rPr lang="en-US" u="sng" dirty="0" smtClean="0"/>
              <a:t>marrow cavities of certain bones</a:t>
            </a:r>
            <a:r>
              <a:rPr lang="en-US" dirty="0" smtClean="0"/>
              <a:t>.</a:t>
            </a:r>
            <a:endParaRPr lang="en-US" dirty="0"/>
          </a:p>
        </p:txBody>
      </p:sp>
    </p:spTree>
    <p:extLst>
      <p:ext uri="{BB962C8B-B14F-4D97-AF65-F5344CB8AC3E}">
        <p14:creationId xmlns:p14="http://schemas.microsoft.com/office/powerpoint/2010/main" val="7300994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1314</TotalTime>
  <Words>3618</Words>
  <Application>Microsoft Office PowerPoint</Application>
  <PresentationFormat>Widescreen</PresentationFormat>
  <Paragraphs>166</Paragraphs>
  <Slides>58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Arial</vt:lpstr>
      <vt:lpstr>Calibri</vt:lpstr>
      <vt:lpstr>Calibri Light</vt:lpstr>
      <vt:lpstr>Office Theme</vt:lpstr>
      <vt:lpstr>Bones and Skeletal Tissues</vt:lpstr>
      <vt:lpstr>Skeletal Cartilages</vt:lpstr>
      <vt:lpstr>PowerPoint Presentation</vt:lpstr>
      <vt:lpstr>PowerPoint Presentation</vt:lpstr>
      <vt:lpstr>PowerPoint Presentation</vt:lpstr>
      <vt:lpstr>Classification of Bones</vt:lpstr>
      <vt:lpstr>PowerPoint Presentation</vt:lpstr>
      <vt:lpstr>PowerPoint Presentation</vt:lpstr>
      <vt:lpstr>Functions of Bones</vt:lpstr>
      <vt:lpstr>Bone Structure</vt:lpstr>
      <vt:lpstr>Gross Anatomy</vt:lpstr>
      <vt:lpstr>PowerPoint Presentation</vt:lpstr>
      <vt:lpstr>Structure of a Typical Long Bone</vt:lpstr>
      <vt:lpstr>PowerPoint Presentation</vt:lpstr>
      <vt:lpstr>Structure of Short, Irregular, and Flat Bones</vt:lpstr>
      <vt:lpstr>Location of Hematopoietic Tissue in Bones</vt:lpstr>
      <vt:lpstr>PowerPoint Presentation</vt:lpstr>
      <vt:lpstr>Chemical Composition of Bone</vt:lpstr>
      <vt:lpstr>Bone Development</vt:lpstr>
      <vt:lpstr>Formation of the Bony Skeleton</vt:lpstr>
      <vt:lpstr>Intramembranous Ossification</vt:lpstr>
      <vt:lpstr>PowerPoint Presentation</vt:lpstr>
      <vt:lpstr>Endochondral Ossification</vt:lpstr>
      <vt:lpstr>PowerPoint Presentation</vt:lpstr>
      <vt:lpstr>Postnatal Bone Growth</vt:lpstr>
      <vt:lpstr>PowerPoint Presentation</vt:lpstr>
      <vt:lpstr>Long bone growth and remodeling during outh.</vt:lpstr>
      <vt:lpstr>PowerPoint Presentation</vt:lpstr>
      <vt:lpstr>Hormonal Regulation of Bone Growth</vt:lpstr>
      <vt:lpstr>PowerPoint Presentation</vt:lpstr>
      <vt:lpstr>Bone Homeostasis: Remodeling and Repair</vt:lpstr>
      <vt:lpstr>Bone Remodeling</vt:lpstr>
      <vt:lpstr>PowerPoint Presentation</vt:lpstr>
      <vt:lpstr>PowerPoint Presentation</vt:lpstr>
      <vt:lpstr>Control of Remodeling</vt:lpstr>
      <vt:lpstr>Hormonal Mechanism </vt:lpstr>
      <vt:lpstr>PowerPoint Presentation</vt:lpstr>
      <vt:lpstr>Response to Mechanical Stress</vt:lpstr>
      <vt:lpstr>PowerPoint Presentation</vt:lpstr>
      <vt:lpstr>Bone Repair</vt:lpstr>
      <vt:lpstr>s</vt:lpstr>
      <vt:lpstr>PowerPoint Presentation</vt:lpstr>
      <vt:lpstr>PowerPoint Presentation</vt:lpstr>
      <vt:lpstr>PowerPoint Presentation</vt:lpstr>
      <vt:lpstr>PowerPoint Presentation</vt:lpstr>
      <vt:lpstr>PowerPoint Presentation</vt:lpstr>
      <vt:lpstr>PowerPoint Presentation</vt:lpstr>
      <vt:lpstr>Repair in a simple fracture involves four major stages</vt:lpstr>
      <vt:lpstr>PowerPoint Presentation</vt:lpstr>
      <vt:lpstr>PowerPoint Presentation</vt:lpstr>
      <vt:lpstr>PowerPoint Presentation</vt:lpstr>
      <vt:lpstr>PowerPoint Presentation</vt:lpstr>
      <vt:lpstr>Osteoporosis</vt:lpstr>
      <vt:lpstr>PowerPoint Presentation</vt:lpstr>
      <vt:lpstr>PowerPoint Presentation</vt:lpstr>
      <vt:lpstr>PowerPoint Presentation</vt:lpstr>
      <vt:lpstr>PowerPoint Presentation</vt:lpstr>
      <vt:lpstr>Sub-Chapter Test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Bones and Skeletal Tissues</dc:title>
  <dc:creator>ig</dc:creator>
  <cp:lastModifiedBy>ig</cp:lastModifiedBy>
  <cp:revision>107</cp:revision>
  <dcterms:created xsi:type="dcterms:W3CDTF">2016-11-08T07:09:49Z</dcterms:created>
  <dcterms:modified xsi:type="dcterms:W3CDTF">2016-11-16T03:04:12Z</dcterms:modified>
</cp:coreProperties>
</file>